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7.xml" ContentType="application/vnd.openxmlformats-officedocument.presentationml.tags+xml"/>
  <Override PartName="/ppt/notesSlides/notesSlide13.xml" ContentType="application/vnd.openxmlformats-officedocument.presentationml.notesSlide+xml"/>
  <Override PartName="/ppt/tags/tag8.xml" ContentType="application/vnd.openxmlformats-officedocument.presentationml.tags+xml"/>
  <Override PartName="/ppt/notesSlides/notesSlide14.xml" ContentType="application/vnd.openxmlformats-officedocument.presentationml.notesSlide+xml"/>
  <Override PartName="/ppt/tags/tag9.xml" ContentType="application/vnd.openxmlformats-officedocument.presentationml.tags+xml"/>
  <Override PartName="/ppt/notesSlides/notesSlide15.xml" ContentType="application/vnd.openxmlformats-officedocument.presentationml.notesSlide+xml"/>
  <Override PartName="/ppt/tags/tag10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11.xml" ContentType="application/vnd.openxmlformats-officedocument.presentationml.tags+xml"/>
  <Override PartName="/ppt/notesSlides/notesSlide18.xml" ContentType="application/vnd.openxmlformats-officedocument.presentationml.notesSlide+xml"/>
  <Override PartName="/ppt/tags/tag12.xml" ContentType="application/vnd.openxmlformats-officedocument.presentationml.tags+xml"/>
  <Override PartName="/ppt/notesSlides/notesSlide19.xml" ContentType="application/vnd.openxmlformats-officedocument.presentationml.notesSlide+xml"/>
  <Override PartName="/ppt/tags/tag13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4.xml" ContentType="application/vnd.openxmlformats-officedocument.presentationml.tags+xml"/>
  <Override PartName="/ppt/notesSlides/notesSlide22.xml" ContentType="application/vnd.openxmlformats-officedocument.presentationml.notesSlide+xml"/>
  <Override PartName="/ppt/tags/tag15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16.xml" ContentType="application/vnd.openxmlformats-officedocument.presentationml.tags+xml"/>
  <Override PartName="/ppt/notesSlides/notesSlide25.xml" ContentType="application/vnd.openxmlformats-officedocument.presentationml.notesSlide+xml"/>
  <Override PartName="/ppt/tags/tag17.xml" ContentType="application/vnd.openxmlformats-officedocument.presentationml.tags+xml"/>
  <Override PartName="/ppt/notesSlides/notesSlide26.xml" ContentType="application/vnd.openxmlformats-officedocument.presentationml.notesSlide+xml"/>
  <Override PartName="/ppt/tags/tag18.xml" ContentType="application/vnd.openxmlformats-officedocument.presentationml.tags+xml"/>
  <Override PartName="/ppt/notesSlides/notesSlide27.xml" ContentType="application/vnd.openxmlformats-officedocument.presentationml.notesSlide+xml"/>
  <Override PartName="/ppt/tags/tag19.xml" ContentType="application/vnd.openxmlformats-officedocument.presentationml.tags+xml"/>
  <Override PartName="/ppt/notesSlides/notesSlide28.xml" ContentType="application/vnd.openxmlformats-officedocument.presentationml.notesSlide+xml"/>
  <Override PartName="/ppt/tags/tag20.xml" ContentType="application/vnd.openxmlformats-officedocument.presentationml.tag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2"/>
  </p:notesMasterIdLst>
  <p:sldIdLst>
    <p:sldId id="301" r:id="rId2"/>
    <p:sldId id="257" r:id="rId3"/>
    <p:sldId id="295" r:id="rId4"/>
    <p:sldId id="320" r:id="rId5"/>
    <p:sldId id="290" r:id="rId6"/>
    <p:sldId id="292" r:id="rId7"/>
    <p:sldId id="302" r:id="rId8"/>
    <p:sldId id="259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16" r:id="rId22"/>
    <p:sldId id="317" r:id="rId23"/>
    <p:sldId id="318" r:id="rId24"/>
    <p:sldId id="321" r:id="rId25"/>
    <p:sldId id="325" r:id="rId26"/>
    <p:sldId id="326" r:id="rId27"/>
    <p:sldId id="322" r:id="rId28"/>
    <p:sldId id="328" r:id="rId29"/>
    <p:sldId id="323" r:id="rId30"/>
    <p:sldId id="289" r:id="rId31"/>
  </p:sldIdLst>
  <p:sldSz cx="9144000" cy="5143500" type="screen16x9"/>
  <p:notesSz cx="6858000" cy="9144000"/>
  <p:embeddedFontLst>
    <p:embeddedFont>
      <p:font typeface="方正兰亭细黑_GBK" panose="02010600030101010101" charset="-122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Impact" panose="020B0806030902050204" pitchFamily="34" charset="0"/>
      <p:regular r:id="rId38"/>
    </p:embeddedFont>
    <p:embeddedFont>
      <p:font typeface="微软雅黑" panose="020B0503020204020204" pitchFamily="34" charset="-122"/>
      <p:regular r:id="rId39"/>
      <p:bold r:id="rId4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3F6C"/>
    <a:srgbClr val="0E2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2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9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837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6727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1331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39082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2327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4865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25289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1666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63325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8351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958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2234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01092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1462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3504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93722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0834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5568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82383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654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023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pPr/>
              <a:t>2019/6/3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pPr/>
              <a:t>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611612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pPr/>
              <a:t>2019/6/3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pPr/>
              <a:t>5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8154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779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幻灯片">
    <p:bg>
      <p:bgPr>
        <a:pattFill prst="ltUpDiag">
          <a:fgClr>
            <a:schemeClr val="accent6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 dir="r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  <a:pPr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9" r:id="rId16"/>
  </p:sldLayoutIdLst>
  <p:transition spd="slow">
    <p:pull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571751"/>
            <a:ext cx="9144000" cy="1828235"/>
          </a:xfrm>
          <a:prstGeom prst="rect">
            <a:avLst/>
          </a:prstGeom>
          <a:solidFill>
            <a:srgbClr val="538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3" tIns="45706" rIns="91413" bIns="45706" rtlCol="0" anchor="ctr"/>
          <a:lstStyle/>
          <a:p>
            <a:pPr algn="ctr"/>
            <a:endParaRPr lang="zh-CN" altLang="en-US"/>
          </a:p>
        </p:txBody>
      </p:sp>
      <p:pic>
        <p:nvPicPr>
          <p:cNvPr id="103" name="Picture 2" descr="C:\Users\Administrator\Desktop\微立体创业计划\001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012" y="285261"/>
            <a:ext cx="1967244" cy="196697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3" descr="C:\Users\Administrator\Desktop\微立体创业计划\002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1365" y="-34251"/>
            <a:ext cx="2230535" cy="2230233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8015413" y="5314104"/>
            <a:ext cx="1128587" cy="380882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r>
              <a:rPr lang="zh-CN" altLang="en-US" dirty="0"/>
              <a:t>延时文字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71481" y="2460784"/>
            <a:ext cx="6201036" cy="646132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贪吃蛇游戏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87444" y="3371718"/>
            <a:ext cx="38713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谯胜平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1120161813	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李佳程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1120161806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郑珉镐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1820161043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沈红伟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1820161044 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6" name="M01-06-002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7133676" y="-823913"/>
            <a:ext cx="609600" cy="609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E026276-FF79-42E4-B86B-A67BD2208A3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62135" y="551841"/>
            <a:ext cx="1148994" cy="109830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8B66525-1810-4954-88DA-16E7CE137199}"/>
              </a:ext>
            </a:extLst>
          </p:cNvPr>
          <p:cNvSpPr txBox="1"/>
          <p:nvPr/>
        </p:nvSpPr>
        <p:spPr>
          <a:xfrm>
            <a:off x="4000273" y="3045769"/>
            <a:ext cx="1821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07121601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窗口体的实现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344" y="863590"/>
            <a:ext cx="91597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</a:t>
            </a:r>
            <a:r>
              <a:rPr lang="zh-CN" altLang="zh-CN" dirty="0"/>
              <a:t>、实现消息循环</a:t>
            </a:r>
          </a:p>
          <a:p>
            <a:r>
              <a:rPr lang="en-US" altLang="zh-CN" dirty="0"/>
              <a:t>.while	TRUE</a:t>
            </a:r>
            <a:endParaRPr lang="zh-CN" altLang="zh-CN" dirty="0"/>
          </a:p>
          <a:p>
            <a:r>
              <a:rPr lang="en-US" altLang="zh-CN" dirty="0"/>
              <a:t>      invoke </a:t>
            </a:r>
            <a:r>
              <a:rPr lang="en-US" altLang="zh-CN" dirty="0" err="1"/>
              <a:t>GetMessage</a:t>
            </a:r>
            <a:r>
              <a:rPr lang="en-US" altLang="zh-CN" dirty="0"/>
              <a:t>, </a:t>
            </a:r>
            <a:r>
              <a:rPr lang="en-US" altLang="zh-CN" dirty="0" err="1"/>
              <a:t>addr</a:t>
            </a:r>
            <a:r>
              <a:rPr lang="en-US" altLang="zh-CN" dirty="0"/>
              <a:t> @</a:t>
            </a:r>
            <a:r>
              <a:rPr lang="en-US" altLang="zh-CN" dirty="0" err="1"/>
              <a:t>stMsg</a:t>
            </a:r>
            <a:r>
              <a:rPr lang="en-US" altLang="zh-CN" dirty="0"/>
              <a:t>, NULL, 0, 0	;</a:t>
            </a:r>
            <a:r>
              <a:rPr lang="zh-CN" altLang="zh-CN" dirty="0"/>
              <a:t>获取所有本程序窗口下的所有编号的信息</a:t>
            </a:r>
          </a:p>
          <a:p>
            <a:r>
              <a:rPr lang="en-US" altLang="zh-CN" dirty="0"/>
              <a:t>      .break .if </a:t>
            </a:r>
            <a:r>
              <a:rPr lang="en-US" altLang="zh-CN" dirty="0" err="1"/>
              <a:t>eax</a:t>
            </a:r>
            <a:r>
              <a:rPr lang="en-US" altLang="zh-CN" dirty="0"/>
              <a:t> == 0   ;</a:t>
            </a:r>
            <a:r>
              <a:rPr lang="zh-CN" altLang="zh-CN" dirty="0"/>
              <a:t>如果收到</a:t>
            </a:r>
            <a:r>
              <a:rPr lang="en-US" altLang="zh-CN" dirty="0"/>
              <a:t>WM_QUIT</a:t>
            </a:r>
            <a:r>
              <a:rPr lang="zh-CN" altLang="zh-CN" dirty="0"/>
              <a:t>则退出</a:t>
            </a:r>
          </a:p>
          <a:p>
            <a:r>
              <a:rPr lang="en-US" altLang="zh-CN" dirty="0"/>
              <a:t>      invoke </a:t>
            </a:r>
            <a:r>
              <a:rPr lang="en-US" altLang="zh-CN" dirty="0" err="1"/>
              <a:t>TranslateMessage</a:t>
            </a:r>
            <a:r>
              <a:rPr lang="en-US" altLang="zh-CN" dirty="0"/>
              <a:t>, </a:t>
            </a:r>
            <a:r>
              <a:rPr lang="en-US" altLang="zh-CN" dirty="0" err="1"/>
              <a:t>addr</a:t>
            </a:r>
            <a:r>
              <a:rPr lang="en-US" altLang="zh-CN" dirty="0"/>
              <a:t> @</a:t>
            </a:r>
            <a:r>
              <a:rPr lang="en-US" altLang="zh-CN" dirty="0" err="1"/>
              <a:t>stMsg</a:t>
            </a:r>
            <a:r>
              <a:rPr lang="en-US" altLang="zh-CN" dirty="0"/>
              <a:t> ;</a:t>
            </a:r>
            <a:r>
              <a:rPr lang="zh-CN" altLang="zh-CN" dirty="0"/>
              <a:t>将键盘信息全部转成</a:t>
            </a:r>
            <a:r>
              <a:rPr lang="en-US" altLang="zh-CN" dirty="0"/>
              <a:t>WM_CHAR</a:t>
            </a:r>
            <a:r>
              <a:rPr lang="zh-CN" altLang="zh-CN" dirty="0"/>
              <a:t>消息</a:t>
            </a:r>
          </a:p>
          <a:p>
            <a:r>
              <a:rPr lang="en-US" altLang="zh-CN" dirty="0"/>
              <a:t>      invoke </a:t>
            </a:r>
            <a:r>
              <a:rPr lang="en-US" altLang="zh-CN" dirty="0" err="1"/>
              <a:t>DispatchMessage</a:t>
            </a:r>
            <a:r>
              <a:rPr lang="en-US" altLang="zh-CN" dirty="0"/>
              <a:t>, </a:t>
            </a:r>
            <a:r>
              <a:rPr lang="en-US" altLang="zh-CN" dirty="0" err="1"/>
              <a:t>addr</a:t>
            </a:r>
            <a:r>
              <a:rPr lang="en-US" altLang="zh-CN" dirty="0"/>
              <a:t> @</a:t>
            </a:r>
            <a:r>
              <a:rPr lang="en-US" altLang="zh-CN" dirty="0" err="1"/>
              <a:t>stMsg</a:t>
            </a:r>
            <a:r>
              <a:rPr lang="en-US" altLang="zh-CN" dirty="0"/>
              <a:t>;</a:t>
            </a:r>
            <a:r>
              <a:rPr lang="zh-CN" altLang="zh-CN" dirty="0"/>
              <a:t>将消息转发到窗口过程中处理，当窗口过程返回后，再进行下一轮循环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58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窗口体的实现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EDE11DA-ECFB-4591-AC29-8AF3B3E57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38" y="907155"/>
            <a:ext cx="3228851" cy="383901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FCA644E-F854-4AAD-8F79-B9115D224EC8}"/>
              </a:ext>
            </a:extLst>
          </p:cNvPr>
          <p:cNvSpPr txBox="1"/>
          <p:nvPr/>
        </p:nvSpPr>
        <p:spPr>
          <a:xfrm>
            <a:off x="515257" y="1698171"/>
            <a:ext cx="214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窗口体主函数结构</a:t>
            </a:r>
            <a:endParaRPr lang="en-US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054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538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5380F7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282236" y="1821247"/>
            <a:ext cx="3779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消息函数</a:t>
            </a:r>
          </a:p>
        </p:txBody>
      </p:sp>
      <p:sp>
        <p:nvSpPr>
          <p:cNvPr id="7" name="TextBox 14">
            <a:extLst>
              <a:ext uri="{FF2B5EF4-FFF2-40B4-BE49-F238E27FC236}">
                <a16:creationId xmlns:a16="http://schemas.microsoft.com/office/drawing/2014/main" id="{D06DE172-641B-4C39-A666-5F305256E962}"/>
              </a:ext>
            </a:extLst>
          </p:cNvPr>
          <p:cNvSpPr txBox="1"/>
          <p:nvPr/>
        </p:nvSpPr>
        <p:spPr>
          <a:xfrm>
            <a:off x="2461912" y="2896649"/>
            <a:ext cx="11019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第三部分</a:t>
            </a:r>
          </a:p>
        </p:txBody>
      </p:sp>
    </p:spTree>
    <p:extLst>
      <p:ext uri="{BB962C8B-B14F-4D97-AF65-F5344CB8AC3E}">
        <p14:creationId xmlns:p14="http://schemas.microsoft.com/office/powerpoint/2010/main" val="130698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消息函数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344" y="863590"/>
            <a:ext cx="915973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zh-CN" dirty="0"/>
              <a:t>、</a:t>
            </a:r>
            <a:r>
              <a:rPr lang="en-US" altLang="zh-CN" dirty="0" err="1"/>
              <a:t>uMsg</a:t>
            </a:r>
            <a:r>
              <a:rPr lang="en-US" altLang="zh-CN" dirty="0"/>
              <a:t> == WM_CREATE</a:t>
            </a:r>
            <a:endParaRPr lang="zh-CN" altLang="zh-CN" dirty="0"/>
          </a:p>
          <a:p>
            <a:r>
              <a:rPr lang="zh-CN" altLang="zh-CN" dirty="0"/>
              <a:t>为窗口设置定时器</a:t>
            </a:r>
          </a:p>
          <a:p>
            <a:r>
              <a:rPr lang="zh-CN" altLang="zh-CN" dirty="0"/>
              <a:t>创建分数区域：两个子窗口，分数字样与分数，其中分数传递出分数命令</a:t>
            </a:r>
          </a:p>
          <a:p>
            <a:r>
              <a:rPr lang="zh-CN" altLang="zh-CN" dirty="0"/>
              <a:t>创建速度选择区域：速度字样与三个不同速度的按钮子窗口，其中速度命令信息</a:t>
            </a:r>
          </a:p>
          <a:p>
            <a:r>
              <a:rPr lang="zh-CN" altLang="zh-CN" dirty="0"/>
              <a:t>创建暂停、开始、重玩子窗口：初始为暂停，</a:t>
            </a:r>
          </a:p>
          <a:p>
            <a:r>
              <a:rPr lang="zh-CN" altLang="zh-CN" dirty="0"/>
              <a:t>创建方向区域：四个子窗口，与四个方向命令信息</a:t>
            </a:r>
            <a:endParaRPr lang="en-US" altLang="zh-CN" dirty="0"/>
          </a:p>
          <a:p>
            <a:endParaRPr lang="en-US" altLang="zh-CN" dirty="0"/>
          </a:p>
          <a:p>
            <a:endParaRPr lang="zh-CN" altLang="zh-CN" dirty="0"/>
          </a:p>
          <a:p>
            <a:r>
              <a:rPr lang="en-US" altLang="zh-CN" dirty="0"/>
              <a:t>2</a:t>
            </a:r>
            <a:r>
              <a:rPr lang="zh-CN" altLang="zh-CN" dirty="0"/>
              <a:t>、</a:t>
            </a:r>
            <a:r>
              <a:rPr lang="en-US" altLang="zh-CN" dirty="0" err="1"/>
              <a:t>uMsg</a:t>
            </a:r>
            <a:r>
              <a:rPr lang="en-US" altLang="zh-CN" dirty="0"/>
              <a:t> == WM_PAINT</a:t>
            </a:r>
            <a:endParaRPr lang="zh-CN" altLang="zh-CN" dirty="0"/>
          </a:p>
          <a:p>
            <a:r>
              <a:rPr lang="zh-CN" altLang="zh-CN" dirty="0"/>
              <a:t>准备重绘</a:t>
            </a:r>
            <a:r>
              <a:rPr lang="en-US" altLang="zh-CN" dirty="0"/>
              <a:t>invoke </a:t>
            </a:r>
            <a:r>
              <a:rPr lang="en-US" altLang="zh-CN" dirty="0" err="1"/>
              <a:t>BeginPaint</a:t>
            </a:r>
            <a:r>
              <a:rPr lang="en-US" altLang="zh-CN" dirty="0"/>
              <a:t>, </a:t>
            </a:r>
            <a:r>
              <a:rPr lang="en-US" altLang="zh-CN" dirty="0" err="1"/>
              <a:t>hWnd</a:t>
            </a:r>
            <a:r>
              <a:rPr lang="en-US" altLang="zh-CN" dirty="0"/>
              <a:t>, </a:t>
            </a:r>
            <a:r>
              <a:rPr lang="en-US" altLang="zh-CN" dirty="0" err="1"/>
              <a:t>addr</a:t>
            </a:r>
            <a:r>
              <a:rPr lang="en-US" altLang="zh-CN" dirty="0"/>
              <a:t> @</a:t>
            </a:r>
            <a:r>
              <a:rPr lang="en-US" altLang="zh-CN" dirty="0" err="1"/>
              <a:t>stPS</a:t>
            </a:r>
            <a:r>
              <a:rPr lang="zh-CN" altLang="zh-CN" dirty="0"/>
              <a:t>，返回窗口的</a:t>
            </a:r>
            <a:r>
              <a:rPr lang="en-US" altLang="zh-CN" dirty="0"/>
              <a:t>“</a:t>
            </a:r>
            <a:r>
              <a:rPr lang="zh-CN" altLang="zh-CN" dirty="0"/>
              <a:t>显示设备描述表</a:t>
            </a:r>
            <a:r>
              <a:rPr lang="en-US" altLang="zh-CN" dirty="0"/>
              <a:t>”</a:t>
            </a:r>
            <a:r>
              <a:rPr lang="zh-CN" altLang="zh-CN" dirty="0"/>
              <a:t>句柄。</a:t>
            </a:r>
            <a:endParaRPr lang="en-US" altLang="zh-CN" dirty="0"/>
          </a:p>
          <a:p>
            <a:r>
              <a:rPr lang="zh-CN" altLang="zh-CN" dirty="0"/>
              <a:t>重绘游戏主体面板、绘制右侧边框</a:t>
            </a:r>
          </a:p>
          <a:p>
            <a:endParaRPr lang="zh-CN" altLang="zh-CN" dirty="0"/>
          </a:p>
          <a:p>
            <a:endParaRPr lang="zh-CN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06258251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ea typeface="+mj-ea"/>
              </a:rPr>
              <a:t>消息函数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344" y="863590"/>
            <a:ext cx="91597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3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uMsg</a:t>
            </a:r>
            <a:r>
              <a:rPr lang="en-US" altLang="zh-CN" dirty="0">
                <a:ea typeface="+mj-ea"/>
              </a:rPr>
              <a:t> == WM_TIMER</a:t>
            </a:r>
            <a:endParaRPr lang="zh-CN" altLang="zh-CN" dirty="0">
              <a:ea typeface="+mj-ea"/>
            </a:endParaRPr>
          </a:p>
          <a:p>
            <a:r>
              <a:rPr lang="zh-CN" altLang="zh-CN" dirty="0">
                <a:ea typeface="+mj-ea"/>
              </a:rPr>
              <a:t>定时器到时，调用</a:t>
            </a:r>
            <a:r>
              <a:rPr lang="en-US" altLang="zh-CN" dirty="0">
                <a:ea typeface="+mj-ea"/>
              </a:rPr>
              <a:t>_</a:t>
            </a:r>
            <a:r>
              <a:rPr lang="en-US" altLang="zh-CN" dirty="0" err="1">
                <a:ea typeface="+mj-ea"/>
              </a:rPr>
              <a:t>UpdatePosition</a:t>
            </a:r>
            <a:r>
              <a:rPr lang="zh-CN" altLang="zh-CN" dirty="0">
                <a:ea typeface="+mj-ea"/>
              </a:rPr>
              <a:t>更新点位置信息、调用</a:t>
            </a:r>
            <a:r>
              <a:rPr lang="en-US" altLang="zh-CN" dirty="0" err="1">
                <a:ea typeface="+mj-ea"/>
              </a:rPr>
              <a:t>InvalidateRect</a:t>
            </a:r>
            <a:r>
              <a:rPr lang="zh-CN" altLang="zh-CN" dirty="0">
                <a:ea typeface="+mj-ea"/>
              </a:rPr>
              <a:t>使</a:t>
            </a:r>
            <a:r>
              <a:rPr lang="en-US" altLang="zh-CN" dirty="0">
                <a:ea typeface="+mj-ea"/>
              </a:rPr>
              <a:t>@</a:t>
            </a:r>
            <a:r>
              <a:rPr lang="en-US" altLang="zh-CN" dirty="0" err="1">
                <a:ea typeface="+mj-ea"/>
              </a:rPr>
              <a:t>stRect</a:t>
            </a:r>
            <a:r>
              <a:rPr lang="zh-CN" altLang="zh-CN" dirty="0">
                <a:ea typeface="+mj-ea"/>
              </a:rPr>
              <a:t>区域无效，并向窗口发送</a:t>
            </a:r>
            <a:r>
              <a:rPr lang="en-US" altLang="zh-CN" dirty="0" err="1">
                <a:ea typeface="+mj-ea"/>
              </a:rPr>
              <a:t>uMsg</a:t>
            </a:r>
            <a:r>
              <a:rPr lang="en-US" altLang="zh-CN" dirty="0">
                <a:ea typeface="+mj-ea"/>
              </a:rPr>
              <a:t> == WM_PAINT</a:t>
            </a:r>
            <a:r>
              <a:rPr lang="zh-CN" altLang="zh-CN" dirty="0">
                <a:ea typeface="+mj-ea"/>
              </a:rPr>
              <a:t>对该区域进行重绘</a:t>
            </a:r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4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uMsg</a:t>
            </a:r>
            <a:r>
              <a:rPr lang="en-US" altLang="zh-CN" dirty="0">
                <a:ea typeface="+mj-ea"/>
              </a:rPr>
              <a:t> == WM_CHAR	</a:t>
            </a:r>
            <a:r>
              <a:rPr lang="zh-CN" altLang="zh-CN" dirty="0">
                <a:ea typeface="+mj-ea"/>
              </a:rPr>
              <a:t>处理键盘事件</a:t>
            </a:r>
          </a:p>
          <a:p>
            <a:r>
              <a:rPr lang="zh-CN" altLang="zh-CN" dirty="0">
                <a:ea typeface="+mj-ea"/>
              </a:rPr>
              <a:t>将四个可能的事件：上、下、左、右与暂停开始重玩，转化成四个方向命令信息</a:t>
            </a:r>
          </a:p>
          <a:p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02097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消息函数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344" y="863590"/>
            <a:ext cx="915973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5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uMsg</a:t>
            </a:r>
            <a:r>
              <a:rPr lang="en-US" altLang="zh-CN" dirty="0">
                <a:ea typeface="+mj-ea"/>
              </a:rPr>
              <a:t> == WM_COMMAND</a:t>
            </a:r>
            <a:r>
              <a:rPr lang="zh-CN" altLang="en-US" dirty="0">
                <a:ea typeface="+mj-ea"/>
              </a:rPr>
              <a:t>处理交互</a:t>
            </a:r>
            <a:r>
              <a:rPr lang="zh-CN" altLang="zh-CN" dirty="0">
                <a:ea typeface="+mj-ea"/>
              </a:rPr>
              <a:t>信息</a:t>
            </a:r>
          </a:p>
          <a:p>
            <a:r>
              <a:rPr lang="en-US" altLang="zh-CN" dirty="0">
                <a:ea typeface="+mj-ea"/>
              </a:rPr>
              <a:t>ID_UP\ID_DOWN\ ID_LEFT\ ID_RIGHT</a:t>
            </a:r>
            <a:r>
              <a:rPr lang="zh-CN" altLang="zh-CN" dirty="0">
                <a:ea typeface="+mj-ea"/>
              </a:rPr>
              <a:t>，设置方向上下左右，且不能与当前方向反向</a:t>
            </a:r>
          </a:p>
          <a:p>
            <a:r>
              <a:rPr lang="en-US" altLang="zh-CN" dirty="0">
                <a:ea typeface="+mj-ea"/>
              </a:rPr>
              <a:t>ID_STOP</a:t>
            </a:r>
            <a:r>
              <a:rPr lang="zh-CN" altLang="zh-CN" dirty="0">
                <a:ea typeface="+mj-ea"/>
              </a:rPr>
              <a:t>，如果游戏状态是暂停或开始则将消息发给暂停、开始、重玩子窗口将字样改变，且改变游戏状态；如果游戏状态是已结束，则与上述操作相同且初始化定时器</a:t>
            </a:r>
          </a:p>
          <a:p>
            <a:r>
              <a:rPr lang="en-US" altLang="zh-CN" dirty="0">
                <a:ea typeface="+mj-ea"/>
              </a:rPr>
              <a:t>ID_SPEEDSLOW\ ID_SPEEDMIDDLE\ ID_SPEEDFAST</a:t>
            </a:r>
            <a:r>
              <a:rPr lang="zh-CN" altLang="zh-CN" dirty="0">
                <a:ea typeface="+mj-ea"/>
              </a:rPr>
              <a:t>切换按钮的状态且重置定时器到不同挡位</a:t>
            </a:r>
            <a:endParaRPr lang="en-US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6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uMsg</a:t>
            </a:r>
            <a:r>
              <a:rPr lang="en-US" altLang="zh-CN" dirty="0">
                <a:ea typeface="+mj-ea"/>
              </a:rPr>
              <a:t> == WM_CLOSE</a:t>
            </a:r>
            <a:endParaRPr lang="zh-CN" altLang="zh-CN" dirty="0">
              <a:ea typeface="+mj-ea"/>
            </a:endParaRPr>
          </a:p>
          <a:p>
            <a:r>
              <a:rPr lang="zh-CN" altLang="zh-CN" dirty="0">
                <a:ea typeface="+mj-ea"/>
              </a:rPr>
              <a:t>关闭定时器，</a:t>
            </a:r>
            <a:r>
              <a:rPr lang="zh-CN" altLang="en-US" dirty="0">
                <a:ea typeface="+mj-ea"/>
              </a:rPr>
              <a:t>终止进程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7</a:t>
            </a:r>
            <a:r>
              <a:rPr lang="zh-CN" altLang="zh-CN" dirty="0">
                <a:ea typeface="+mj-ea"/>
              </a:rPr>
              <a:t>、其他则调用</a:t>
            </a:r>
            <a:r>
              <a:rPr lang="en-US" altLang="zh-CN" dirty="0" err="1">
                <a:ea typeface="+mj-ea"/>
              </a:rPr>
              <a:t>DefWindowProc</a:t>
            </a:r>
            <a:r>
              <a:rPr lang="zh-CN" altLang="zh-CN" dirty="0">
                <a:ea typeface="+mj-ea"/>
              </a:rPr>
              <a:t>处理默认消息</a:t>
            </a:r>
          </a:p>
          <a:p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7714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FBB18C4-757D-4D46-A979-0FE6587DE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1006" y="420918"/>
            <a:ext cx="4941987" cy="43016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51723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538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5380F7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282236" y="1821247"/>
            <a:ext cx="3779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蛇身更新函数</a:t>
            </a:r>
            <a:endParaRPr lang="en-US" altLang="zh-CN" sz="4000" dirty="0">
              <a:latin typeface="+mn-ea"/>
            </a:endParaRPr>
          </a:p>
        </p:txBody>
      </p:sp>
      <p:sp>
        <p:nvSpPr>
          <p:cNvPr id="7" name="TextBox 14">
            <a:extLst>
              <a:ext uri="{FF2B5EF4-FFF2-40B4-BE49-F238E27FC236}">
                <a16:creationId xmlns:a16="http://schemas.microsoft.com/office/drawing/2014/main" id="{1E968748-24BE-4ED6-860F-F2157F17BA7A}"/>
              </a:ext>
            </a:extLst>
          </p:cNvPr>
          <p:cNvSpPr txBox="1"/>
          <p:nvPr/>
        </p:nvSpPr>
        <p:spPr>
          <a:xfrm>
            <a:off x="2461912" y="2896649"/>
            <a:ext cx="11019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第四部分</a:t>
            </a:r>
          </a:p>
        </p:txBody>
      </p:sp>
    </p:spTree>
    <p:extLst>
      <p:ext uri="{BB962C8B-B14F-4D97-AF65-F5344CB8AC3E}">
        <p14:creationId xmlns:p14="http://schemas.microsoft.com/office/powerpoint/2010/main" val="4103245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蛇身更新函数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344" y="863590"/>
            <a:ext cx="91597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_</a:t>
            </a:r>
            <a:r>
              <a:rPr lang="en-US" altLang="zh-CN" dirty="0" err="1">
                <a:ea typeface="+mj-ea"/>
              </a:rPr>
              <a:t>UpdatePosition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{</a:t>
            </a:r>
          </a:p>
          <a:p>
            <a:r>
              <a:rPr lang="en-US" altLang="zh-CN" dirty="0">
                <a:ea typeface="+mj-ea"/>
              </a:rPr>
              <a:t>/</a:t>
            </a:r>
            <a:r>
              <a:rPr lang="zh-CN" altLang="en-US" dirty="0">
                <a:ea typeface="+mj-ea"/>
              </a:rPr>
              <a:t>*</a:t>
            </a:r>
            <a:r>
              <a:rPr lang="zh-CN" altLang="zh-CN" dirty="0">
                <a:ea typeface="+mj-ea"/>
              </a:rPr>
              <a:t>求出蛇下一个位置</a:t>
            </a:r>
            <a:r>
              <a:rPr lang="zh-CN" altLang="en-US" dirty="0">
                <a:ea typeface="+mj-ea"/>
              </a:rPr>
              <a:t>（重要信息）*</a:t>
            </a:r>
            <a:r>
              <a:rPr lang="en-US" altLang="zh-CN" dirty="0">
                <a:ea typeface="+mj-ea"/>
              </a:rPr>
              <a:t>/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If (</a:t>
            </a:r>
            <a:r>
              <a:rPr lang="zh-CN" altLang="zh-CN" dirty="0">
                <a:ea typeface="+mj-ea"/>
              </a:rPr>
              <a:t>蛇的运动方向为上、下、左、右</a:t>
            </a:r>
            <a:r>
              <a:rPr lang="en-US" altLang="zh-CN" dirty="0">
                <a:ea typeface="+mj-ea"/>
              </a:rPr>
              <a:t>)	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{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	</a:t>
            </a:r>
            <a:r>
              <a:rPr lang="zh-CN" altLang="zh-CN" dirty="0">
                <a:ea typeface="+mj-ea"/>
              </a:rPr>
              <a:t>将蛇头相应方向的坐标减去一个单位；</a:t>
            </a:r>
          </a:p>
          <a:p>
            <a:r>
              <a:rPr lang="en-US" altLang="zh-CN" dirty="0">
                <a:ea typeface="+mj-ea"/>
              </a:rPr>
              <a:t>		</a:t>
            </a:r>
            <a:r>
              <a:rPr lang="zh-CN" altLang="zh-CN" dirty="0">
                <a:ea typeface="+mj-ea"/>
              </a:rPr>
              <a:t>将坐标保存到临时变量里</a:t>
            </a:r>
            <a:r>
              <a:rPr lang="en-US" altLang="zh-CN" dirty="0">
                <a:ea typeface="+mj-ea"/>
              </a:rPr>
              <a:t>;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}</a:t>
            </a:r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4083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蛇身更新函数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0115" y="815930"/>
            <a:ext cx="915973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/</a:t>
            </a:r>
            <a:r>
              <a:rPr lang="zh-CN" altLang="en-US" dirty="0">
                <a:ea typeface="+mj-ea"/>
              </a:rPr>
              <a:t>*</a:t>
            </a:r>
            <a:r>
              <a:rPr lang="zh-CN" altLang="zh-CN" dirty="0">
                <a:ea typeface="+mj-ea"/>
              </a:rPr>
              <a:t>判断下一次移动后会不会碰到边界或自身</a:t>
            </a:r>
            <a:r>
              <a:rPr lang="zh-CN" altLang="en-US" dirty="0">
                <a:ea typeface="+mj-ea"/>
              </a:rPr>
              <a:t>*</a:t>
            </a:r>
            <a:r>
              <a:rPr lang="en-US" altLang="zh-CN" dirty="0">
                <a:ea typeface="+mj-ea"/>
              </a:rPr>
              <a:t>/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If(</a:t>
            </a:r>
            <a:r>
              <a:rPr lang="zh-CN" altLang="zh-CN" dirty="0">
                <a:ea typeface="+mj-ea"/>
              </a:rPr>
              <a:t>蛇的下一个点在边界外</a:t>
            </a:r>
            <a:r>
              <a:rPr lang="en-US" altLang="zh-CN" dirty="0">
                <a:ea typeface="+mj-ea"/>
              </a:rPr>
              <a:t>||</a:t>
            </a:r>
            <a:r>
              <a:rPr lang="zh-CN" altLang="zh-CN" dirty="0">
                <a:ea typeface="+mj-ea"/>
              </a:rPr>
              <a:t>下一个点与自身的点坐标相同</a:t>
            </a:r>
            <a:r>
              <a:rPr lang="en-US" altLang="zh-CN" dirty="0">
                <a:ea typeface="+mj-ea"/>
              </a:rPr>
              <a:t>)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{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关闭定时器；</a:t>
            </a: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将临时</a:t>
            </a:r>
            <a:r>
              <a:rPr lang="zh-CN" altLang="en-US" dirty="0">
                <a:ea typeface="+mj-ea"/>
              </a:rPr>
              <a:t>变量</a:t>
            </a:r>
            <a:r>
              <a:rPr lang="zh-CN" altLang="zh-CN" dirty="0">
                <a:ea typeface="+mj-ea"/>
              </a:rPr>
              <a:t>置零；</a:t>
            </a: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将蛇方向置零；</a:t>
            </a: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将游戏状态改为重玩；</a:t>
            </a: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改变暂停、开始、重玩子窗口字样为重玩；</a:t>
            </a: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弹出重玩提示框；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en-US" dirty="0">
                <a:ea typeface="+mj-ea"/>
              </a:rPr>
              <a:t>初始化；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}</a:t>
            </a:r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7673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直接连接符 94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TextBox 105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主目录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454261" y="1831591"/>
            <a:ext cx="1139038" cy="1139038"/>
            <a:chOff x="1180871" y="1661152"/>
            <a:chExt cx="1139038" cy="1139038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18087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2" name="同心圆 11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34" name="TextBox 133"/>
            <p:cNvSpPr txBox="1"/>
            <p:nvPr/>
          </p:nvSpPr>
          <p:spPr>
            <a:xfrm>
              <a:off x="145928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443719" y="3188297"/>
            <a:ext cx="1139038" cy="1139038"/>
            <a:chOff x="2591676" y="2836786"/>
            <a:chExt cx="1139038" cy="1139038"/>
          </a:xfrm>
        </p:grpSpPr>
        <p:grpSp>
          <p:nvGrpSpPr>
            <p:cNvPr id="120" name="组合 119"/>
            <p:cNvGrpSpPr/>
            <p:nvPr/>
          </p:nvGrpSpPr>
          <p:grpSpPr>
            <a:xfrm>
              <a:off x="259167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2" name="同心圆 12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35" name="TextBox 134"/>
            <p:cNvSpPr txBox="1"/>
            <p:nvPr/>
          </p:nvSpPr>
          <p:spPr>
            <a:xfrm>
              <a:off x="2870089" y="3052362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197207" y="1806731"/>
            <a:ext cx="1139038" cy="1139038"/>
            <a:chOff x="4002481" y="1661152"/>
            <a:chExt cx="1139038" cy="1139038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00248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32" name="同心圆 13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36" name="TextBox 135"/>
            <p:cNvSpPr txBox="1"/>
            <p:nvPr/>
          </p:nvSpPr>
          <p:spPr>
            <a:xfrm>
              <a:off x="428089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442125" y="3084886"/>
            <a:ext cx="1139038" cy="1139038"/>
            <a:chOff x="5413286" y="2836786"/>
            <a:chExt cx="1139038" cy="1139038"/>
          </a:xfrm>
        </p:grpSpPr>
        <p:grpSp>
          <p:nvGrpSpPr>
            <p:cNvPr id="115" name="组合 114"/>
            <p:cNvGrpSpPr/>
            <p:nvPr/>
          </p:nvGrpSpPr>
          <p:grpSpPr>
            <a:xfrm>
              <a:off x="541328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7" name="同心圆 11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37" name="TextBox 136"/>
            <p:cNvSpPr txBox="1"/>
            <p:nvPr/>
          </p:nvSpPr>
          <p:spPr>
            <a:xfrm>
              <a:off x="5691699" y="3052362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270838" y="1781871"/>
            <a:ext cx="1139038" cy="1139038"/>
            <a:chOff x="6824091" y="1661152"/>
            <a:chExt cx="1139038" cy="1139038"/>
          </a:xfrm>
        </p:grpSpPr>
        <p:grpSp>
          <p:nvGrpSpPr>
            <p:cNvPr id="125" name="组合 124"/>
            <p:cNvGrpSpPr/>
            <p:nvPr/>
          </p:nvGrpSpPr>
          <p:grpSpPr>
            <a:xfrm>
              <a:off x="682409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7" name="同心圆 12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42" name="TextBox 141"/>
            <p:cNvSpPr txBox="1"/>
            <p:nvPr/>
          </p:nvSpPr>
          <p:spPr>
            <a:xfrm>
              <a:off x="710250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5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1228407" y="435801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</a:rPr>
              <a:t>窗口体的实现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3249478" y="141253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</a:rPr>
              <a:t>消息函数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4161805" y="430682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</a:rPr>
              <a:t>蛇身更新函数</a:t>
            </a:r>
            <a:endParaRPr lang="en-US" altLang="zh-CN" dirty="0">
              <a:latin typeface="+mn-ea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5784731" y="144064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</a:rPr>
              <a:t>游戏主面板绘制函数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760887" y="142089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</a:rPr>
              <a:t>项目总览</a:t>
            </a:r>
          </a:p>
        </p:txBody>
      </p:sp>
      <p:sp>
        <p:nvSpPr>
          <p:cNvPr id="153" name="TextBox 15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0A5D0FA3-1E9A-42B0-81F8-00D043A8F9AB}"/>
              </a:ext>
            </a:extLst>
          </p:cNvPr>
          <p:cNvGrpSpPr/>
          <p:nvPr/>
        </p:nvGrpSpPr>
        <p:grpSpPr>
          <a:xfrm>
            <a:off x="7504652" y="3150004"/>
            <a:ext cx="1139038" cy="1139038"/>
            <a:chOff x="6824091" y="1661152"/>
            <a:chExt cx="1139038" cy="1139038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713D19BE-720A-4C44-ACCA-B72908B9203E}"/>
                </a:ext>
              </a:extLst>
            </p:cNvPr>
            <p:cNvGrpSpPr/>
            <p:nvPr/>
          </p:nvGrpSpPr>
          <p:grpSpPr>
            <a:xfrm>
              <a:off x="682409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8" name="同心圆 126">
                <a:extLst>
                  <a:ext uri="{FF2B5EF4-FFF2-40B4-BE49-F238E27FC236}">
                    <a16:creationId xmlns:a16="http://schemas.microsoft.com/office/drawing/2014/main" id="{3B00D202-8BD7-4D1C-B230-CA4BBAF005FF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C41EDC24-E4F1-4D83-9770-0B5B867A8CB8}"/>
                  </a:ext>
                </a:extLst>
              </p:cNvPr>
              <p:cNvSpPr/>
              <p:nvPr/>
            </p:nvSpPr>
            <p:spPr>
              <a:xfrm>
                <a:off x="426928" y="760413"/>
                <a:ext cx="3825875" cy="382587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47" name="TextBox 141">
              <a:extLst>
                <a:ext uri="{FF2B5EF4-FFF2-40B4-BE49-F238E27FC236}">
                  <a16:creationId xmlns:a16="http://schemas.microsoft.com/office/drawing/2014/main" id="{0134DDF3-7F67-4747-AC56-7208AA6DC069}"/>
                </a:ext>
              </a:extLst>
            </p:cNvPr>
            <p:cNvSpPr txBox="1"/>
            <p:nvPr/>
          </p:nvSpPr>
          <p:spPr>
            <a:xfrm>
              <a:off x="7153381" y="1876728"/>
              <a:ext cx="4443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6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26CEFB3F-CB33-441B-9B51-90FA6F0494CF}"/>
              </a:ext>
            </a:extLst>
          </p:cNvPr>
          <p:cNvCxnSpPr>
            <a:cxnSpLocks/>
          </p:cNvCxnSpPr>
          <p:nvPr/>
        </p:nvCxnSpPr>
        <p:spPr>
          <a:xfrm>
            <a:off x="1390119" y="2879647"/>
            <a:ext cx="344750" cy="3796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4CA297DE-191D-45EF-8A2B-F23B7C52C34F}"/>
              </a:ext>
            </a:extLst>
          </p:cNvPr>
          <p:cNvCxnSpPr>
            <a:cxnSpLocks/>
            <a:endCxn id="117" idx="1"/>
          </p:cNvCxnSpPr>
          <p:nvPr/>
        </p:nvCxnSpPr>
        <p:spPr>
          <a:xfrm>
            <a:off x="4161805" y="2822658"/>
            <a:ext cx="447128" cy="429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CF4EABAD-431D-4BCF-A7A5-4CE403DDC375}"/>
              </a:ext>
            </a:extLst>
          </p:cNvPr>
          <p:cNvCxnSpPr>
            <a:cxnSpLocks/>
          </p:cNvCxnSpPr>
          <p:nvPr/>
        </p:nvCxnSpPr>
        <p:spPr>
          <a:xfrm>
            <a:off x="7218208" y="2822658"/>
            <a:ext cx="429717" cy="4120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147">
            <a:extLst>
              <a:ext uri="{FF2B5EF4-FFF2-40B4-BE49-F238E27FC236}">
                <a16:creationId xmlns:a16="http://schemas.microsoft.com/office/drawing/2014/main" id="{851ECBC4-3E33-4EDC-BD83-816D999FD96D}"/>
              </a:ext>
            </a:extLst>
          </p:cNvPr>
          <p:cNvSpPr txBox="1"/>
          <p:nvPr/>
        </p:nvSpPr>
        <p:spPr>
          <a:xfrm>
            <a:off x="7040456" y="4306829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</a:rPr>
              <a:t>遇到的问题及其他</a:t>
            </a:r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30B79267-2E8B-41FE-BFA4-CAF30594C226}"/>
              </a:ext>
            </a:extLst>
          </p:cNvPr>
          <p:cNvCxnSpPr>
            <a:cxnSpLocks/>
          </p:cNvCxnSpPr>
          <p:nvPr/>
        </p:nvCxnSpPr>
        <p:spPr>
          <a:xfrm flipV="1">
            <a:off x="2582757" y="2815063"/>
            <a:ext cx="733267" cy="6649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EE55B99E-3A2E-42A4-BE7D-F3E7D3EA14C1}"/>
              </a:ext>
            </a:extLst>
          </p:cNvPr>
          <p:cNvCxnSpPr>
            <a:cxnSpLocks/>
          </p:cNvCxnSpPr>
          <p:nvPr/>
        </p:nvCxnSpPr>
        <p:spPr>
          <a:xfrm flipV="1">
            <a:off x="5581163" y="2626723"/>
            <a:ext cx="733267" cy="6649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ea typeface="+mj-ea"/>
              </a:rPr>
              <a:t>蛇身更新函数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5257" y="324742"/>
            <a:ext cx="915973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/</a:t>
            </a:r>
            <a:r>
              <a:rPr lang="zh-CN" altLang="en-US" dirty="0">
                <a:ea typeface="+mj-ea"/>
              </a:rPr>
              <a:t>*更新分数*</a:t>
            </a:r>
            <a:r>
              <a:rPr lang="en-US" altLang="zh-CN" dirty="0">
                <a:ea typeface="+mj-ea"/>
              </a:rPr>
              <a:t>/</a:t>
            </a:r>
          </a:p>
          <a:p>
            <a:r>
              <a:rPr lang="en-US" altLang="zh-CN" dirty="0">
                <a:ea typeface="+mj-ea"/>
              </a:rPr>
              <a:t>Length--</a:t>
            </a:r>
            <a:r>
              <a:rPr lang="zh-CN" altLang="en-US" dirty="0">
                <a:ea typeface="+mj-ea"/>
              </a:rPr>
              <a:t>；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Send length to @</a:t>
            </a:r>
            <a:r>
              <a:rPr lang="zh-CN" altLang="en-US" dirty="0">
                <a:ea typeface="+mj-ea"/>
              </a:rPr>
              <a:t>分数子窗口；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 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/</a:t>
            </a:r>
            <a:r>
              <a:rPr lang="zh-CN" altLang="en-US" dirty="0">
                <a:ea typeface="+mj-ea"/>
              </a:rPr>
              <a:t>*对蛇的运动的描述*</a:t>
            </a:r>
            <a:r>
              <a:rPr lang="en-US" altLang="zh-CN" dirty="0">
                <a:ea typeface="+mj-ea"/>
              </a:rPr>
              <a:t>/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if(</a:t>
            </a:r>
            <a:r>
              <a:rPr lang="zh-CN" altLang="zh-CN" dirty="0">
                <a:ea typeface="+mj-ea"/>
              </a:rPr>
              <a:t>下一个点坐标与猎物坐标相同</a:t>
            </a:r>
            <a:r>
              <a:rPr lang="en-US" altLang="zh-CN" dirty="0">
                <a:ea typeface="+mj-ea"/>
              </a:rPr>
              <a:t>)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将猎物坐标添加到蛇身中；</a:t>
            </a:r>
            <a:endParaRPr lang="en-US" altLang="zh-CN" dirty="0">
              <a:ea typeface="+mj-ea"/>
            </a:endParaRPr>
          </a:p>
          <a:p>
            <a:r>
              <a:rPr lang="en-US" altLang="zh-CN" dirty="0"/>
              <a:t>	Length++;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更新猎物位置；</a:t>
            </a:r>
          </a:p>
          <a:p>
            <a:r>
              <a:rPr lang="en-US" altLang="zh-CN" dirty="0">
                <a:ea typeface="+mj-ea"/>
              </a:rPr>
              <a:t>	while</a:t>
            </a:r>
            <a:r>
              <a:rPr lang="zh-CN" altLang="zh-CN" dirty="0">
                <a:ea typeface="+mj-ea"/>
              </a:rPr>
              <a:t>（如果猎物产生在蛇内）</a:t>
            </a:r>
          </a:p>
          <a:p>
            <a:r>
              <a:rPr lang="en-US" altLang="zh-CN" dirty="0">
                <a:ea typeface="+mj-ea"/>
              </a:rPr>
              <a:t>		</a:t>
            </a:r>
            <a:r>
              <a:rPr lang="zh-CN" altLang="zh-CN" dirty="0">
                <a:ea typeface="+mj-ea"/>
              </a:rPr>
              <a:t>更新猎物位置</a:t>
            </a:r>
            <a:r>
              <a:rPr lang="en-US" altLang="zh-CN" dirty="0">
                <a:ea typeface="+mj-ea"/>
              </a:rPr>
              <a:t>;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else	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将下一个点的位置记录在</a:t>
            </a:r>
            <a:r>
              <a:rPr lang="zh-CN" altLang="en-US" dirty="0">
                <a:ea typeface="+mj-ea"/>
              </a:rPr>
              <a:t>蛇头</a:t>
            </a:r>
            <a:r>
              <a:rPr lang="zh-CN" altLang="zh-CN" dirty="0">
                <a:ea typeface="+mj-ea"/>
              </a:rPr>
              <a:t>；</a:t>
            </a: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en-US" dirty="0">
                <a:ea typeface="+mj-ea"/>
              </a:rPr>
              <a:t>将</a:t>
            </a:r>
            <a:r>
              <a:rPr lang="zh-CN" altLang="zh-CN" dirty="0">
                <a:ea typeface="+mj-ea"/>
              </a:rPr>
              <a:t>蛇</a:t>
            </a:r>
            <a:r>
              <a:rPr lang="zh-CN" altLang="en-US" dirty="0">
                <a:ea typeface="+mj-ea"/>
              </a:rPr>
              <a:t>身</a:t>
            </a:r>
            <a:r>
              <a:rPr lang="zh-CN" altLang="zh-CN" dirty="0">
                <a:ea typeface="+mj-ea"/>
              </a:rPr>
              <a:t>坐标</a:t>
            </a:r>
            <a:r>
              <a:rPr lang="zh-CN" altLang="en-US" dirty="0">
                <a:ea typeface="+mj-ea"/>
              </a:rPr>
              <a:t>（各坐标数组）向前递推</a:t>
            </a:r>
            <a:r>
              <a:rPr lang="zh-CN" altLang="zh-CN" dirty="0">
                <a:ea typeface="+mj-ea"/>
              </a:rPr>
              <a:t>，将蛇位置更新；</a:t>
            </a:r>
          </a:p>
          <a:p>
            <a:r>
              <a:rPr lang="en-US" altLang="zh-CN" dirty="0">
                <a:ea typeface="+mj-ea"/>
              </a:rPr>
              <a:t>}</a:t>
            </a:r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</p:txBody>
      </p:sp>
      <p:pic>
        <p:nvPicPr>
          <p:cNvPr id="82" name="图片 81">
            <a:extLst>
              <a:ext uri="{FF2B5EF4-FFF2-40B4-BE49-F238E27FC236}">
                <a16:creationId xmlns:a16="http://schemas.microsoft.com/office/drawing/2014/main" id="{6FC2B05E-022E-4A6C-8604-263BAE645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3199" y="1956284"/>
            <a:ext cx="997001" cy="579170"/>
          </a:xfrm>
          <a:prstGeom prst="rect">
            <a:avLst/>
          </a:prstGeom>
        </p:spPr>
      </p:pic>
      <p:pic>
        <p:nvPicPr>
          <p:cNvPr id="83" name="图片 82">
            <a:extLst>
              <a:ext uri="{FF2B5EF4-FFF2-40B4-BE49-F238E27FC236}">
                <a16:creationId xmlns:a16="http://schemas.microsoft.com/office/drawing/2014/main" id="{36DBFF26-2D6B-4B1A-B43C-0EC5D4B532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3199" y="2421144"/>
            <a:ext cx="1158340" cy="22862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032C7FD-EA9F-4F06-A19D-1CA16AE2A2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595" y="822355"/>
            <a:ext cx="3883148" cy="305295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03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538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5380F7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282236" y="1821247"/>
            <a:ext cx="4471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游戏主体面板函数</a:t>
            </a:r>
            <a:endParaRPr lang="en-US" altLang="zh-CN" sz="4000" dirty="0">
              <a:latin typeface="+mn-ea"/>
            </a:endParaRPr>
          </a:p>
        </p:txBody>
      </p:sp>
      <p:sp>
        <p:nvSpPr>
          <p:cNvPr id="7" name="TextBox 14">
            <a:extLst>
              <a:ext uri="{FF2B5EF4-FFF2-40B4-BE49-F238E27FC236}">
                <a16:creationId xmlns:a16="http://schemas.microsoft.com/office/drawing/2014/main" id="{AD08E110-0ADA-41B4-92E7-654D1F69EF0A}"/>
              </a:ext>
            </a:extLst>
          </p:cNvPr>
          <p:cNvSpPr txBox="1"/>
          <p:nvPr/>
        </p:nvSpPr>
        <p:spPr>
          <a:xfrm>
            <a:off x="2461912" y="2896649"/>
            <a:ext cx="11019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第五部分</a:t>
            </a:r>
          </a:p>
        </p:txBody>
      </p:sp>
    </p:spTree>
    <p:extLst>
      <p:ext uri="{BB962C8B-B14F-4D97-AF65-F5344CB8AC3E}">
        <p14:creationId xmlns:p14="http://schemas.microsoft.com/office/powerpoint/2010/main" val="3415518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F8B7834-AFAE-43E8-9BDF-15A452F5A8D1}"/>
              </a:ext>
            </a:extLst>
          </p:cNvPr>
          <p:cNvSpPr txBox="1"/>
          <p:nvPr/>
        </p:nvSpPr>
        <p:spPr>
          <a:xfrm>
            <a:off x="6495144" y="1730517"/>
            <a:ext cx="1240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游戏界面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26B1729-4BCF-42EB-8686-56C0A9D6F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34" y="580571"/>
            <a:ext cx="4811553" cy="35396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8571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104900" y="24219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游戏主体面板函数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6880" y="582283"/>
            <a:ext cx="91597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ea typeface="+mj-ea"/>
              </a:rPr>
              <a:t>包括以下几点：</a:t>
            </a:r>
            <a:r>
              <a:rPr lang="en-US" altLang="zh-CN" dirty="0">
                <a:ea typeface="+mj-ea"/>
              </a:rPr>
              <a:t>	1</a:t>
            </a:r>
            <a:r>
              <a:rPr lang="zh-CN" altLang="zh-CN" dirty="0">
                <a:ea typeface="+mj-ea"/>
              </a:rPr>
              <a:t>、绘制格子背景</a:t>
            </a:r>
          </a:p>
          <a:p>
            <a:r>
              <a:rPr lang="en-US" altLang="zh-CN" dirty="0">
                <a:ea typeface="+mj-ea"/>
              </a:rPr>
              <a:t>		2</a:t>
            </a:r>
            <a:r>
              <a:rPr lang="zh-CN" altLang="zh-CN" dirty="0">
                <a:ea typeface="+mj-ea"/>
              </a:rPr>
              <a:t>、绘制游戏边框</a:t>
            </a:r>
          </a:p>
          <a:p>
            <a:r>
              <a:rPr lang="en-US" altLang="zh-CN" dirty="0">
                <a:ea typeface="+mj-ea"/>
              </a:rPr>
              <a:t>		3</a:t>
            </a:r>
            <a:r>
              <a:rPr lang="zh-CN" altLang="zh-CN" dirty="0">
                <a:ea typeface="+mj-ea"/>
              </a:rPr>
              <a:t>、绘制蛇头</a:t>
            </a:r>
          </a:p>
          <a:p>
            <a:r>
              <a:rPr lang="en-US" altLang="zh-CN" dirty="0">
                <a:ea typeface="+mj-ea"/>
              </a:rPr>
              <a:t>		4</a:t>
            </a:r>
            <a:r>
              <a:rPr lang="zh-CN" altLang="zh-CN" dirty="0">
                <a:ea typeface="+mj-ea"/>
              </a:rPr>
              <a:t>、绘制蛇身</a:t>
            </a:r>
          </a:p>
          <a:p>
            <a:r>
              <a:rPr lang="en-US" altLang="zh-CN" dirty="0">
                <a:ea typeface="+mj-ea"/>
              </a:rPr>
              <a:t>		5</a:t>
            </a:r>
            <a:r>
              <a:rPr lang="zh-CN" altLang="zh-CN" dirty="0">
                <a:ea typeface="+mj-ea"/>
              </a:rPr>
              <a:t>、绘制猎物</a:t>
            </a:r>
            <a:endParaRPr lang="zh-CN" altLang="en-US" dirty="0"/>
          </a:p>
          <a:p>
            <a:r>
              <a:rPr lang="zh-CN" altLang="en-US" dirty="0">
                <a:solidFill>
                  <a:srgbClr val="FF0000"/>
                </a:solidFill>
              </a:rPr>
              <a:t>主面板使用</a:t>
            </a:r>
            <a:r>
              <a:rPr lang="en-US" altLang="zh-CN" dirty="0" err="1">
                <a:solidFill>
                  <a:srgbClr val="FF0000"/>
                </a:solidFill>
              </a:rPr>
              <a:t>WindowsGDI</a:t>
            </a:r>
            <a:r>
              <a:rPr lang="zh-CN" altLang="en-US" dirty="0">
                <a:solidFill>
                  <a:srgbClr val="FF0000"/>
                </a:solidFill>
              </a:rPr>
              <a:t>库进行绘制</a:t>
            </a:r>
            <a:r>
              <a:rPr lang="en-US" altLang="zh-CN" dirty="0">
                <a:solidFill>
                  <a:srgbClr val="FF0000"/>
                </a:solidFill>
              </a:rPr>
              <a:t>,</a:t>
            </a:r>
            <a:r>
              <a:rPr lang="zh-CN" altLang="en-US" dirty="0">
                <a:solidFill>
                  <a:srgbClr val="FF0000"/>
                </a:solidFill>
              </a:rPr>
              <a:t>下面介绍使用到的函数：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zh-CN" altLang="zh-CN" dirty="0"/>
          </a:p>
          <a:p>
            <a:endParaRPr lang="zh-CN" altLang="zh-CN" dirty="0"/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F1A2C7AA-3B4E-483C-BB9E-C969272AFA5C}"/>
              </a:ext>
            </a:extLst>
          </p:cNvPr>
          <p:cNvSpPr txBox="1"/>
          <p:nvPr/>
        </p:nvSpPr>
        <p:spPr>
          <a:xfrm>
            <a:off x="669791" y="2392151"/>
            <a:ext cx="915973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ea typeface="+mj-ea"/>
              </a:rPr>
              <a:t>Invoke	</a:t>
            </a:r>
            <a:r>
              <a:rPr lang="en-US" altLang="zh-CN" dirty="0" err="1">
                <a:ea typeface="+mj-ea"/>
              </a:rPr>
              <a:t>CreatePen,line_style</a:t>
            </a:r>
            <a:r>
              <a:rPr lang="en-US" altLang="zh-CN" dirty="0">
                <a:ea typeface="+mj-ea"/>
              </a:rPr>
              <a:t>, width, color;</a:t>
            </a:r>
            <a:r>
              <a:rPr lang="zh-CN" altLang="en-US" dirty="0">
                <a:ea typeface="+mj-ea"/>
              </a:rPr>
              <a:t> 创建画笔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Invoke	</a:t>
            </a:r>
            <a:r>
              <a:rPr lang="en-US" altLang="zh-CN" dirty="0" err="1">
                <a:ea typeface="+mj-ea"/>
              </a:rPr>
              <a:t>SelectObject</a:t>
            </a:r>
            <a:r>
              <a:rPr lang="en-US" altLang="zh-CN" dirty="0">
                <a:ea typeface="+mj-ea"/>
              </a:rPr>
              <a:t>, @</a:t>
            </a:r>
            <a:r>
              <a:rPr lang="en-US" altLang="zh-CN" dirty="0" err="1">
                <a:ea typeface="+mj-ea"/>
              </a:rPr>
              <a:t>hDC</a:t>
            </a:r>
            <a:r>
              <a:rPr lang="en-US" altLang="zh-CN" dirty="0">
                <a:ea typeface="+mj-ea"/>
              </a:rPr>
              <a:t>, </a:t>
            </a:r>
            <a:r>
              <a:rPr lang="en-US" altLang="zh-CN" dirty="0" err="1">
                <a:ea typeface="+mj-ea"/>
              </a:rPr>
              <a:t>eax</a:t>
            </a:r>
            <a:r>
              <a:rPr lang="en-US" altLang="zh-CN" dirty="0">
                <a:ea typeface="+mj-ea"/>
              </a:rPr>
              <a:t>;</a:t>
            </a:r>
            <a:r>
              <a:rPr lang="zh-CN" altLang="en-US" dirty="0">
                <a:ea typeface="+mj-ea"/>
              </a:rPr>
              <a:t>声明对</a:t>
            </a:r>
            <a:r>
              <a:rPr lang="en-US" altLang="zh-CN" dirty="0">
                <a:ea typeface="+mj-ea"/>
              </a:rPr>
              <a:t>@</a:t>
            </a:r>
            <a:r>
              <a:rPr lang="en-US" altLang="zh-CN" dirty="0" err="1">
                <a:ea typeface="+mj-ea"/>
              </a:rPr>
              <a:t>hDC</a:t>
            </a:r>
            <a:r>
              <a:rPr lang="zh-CN" altLang="en-US" dirty="0">
                <a:ea typeface="+mj-ea"/>
              </a:rPr>
              <a:t>对象使用上述画笔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</a:p>
          <a:p>
            <a:r>
              <a:rPr lang="en-US" altLang="zh-CN" dirty="0">
                <a:ea typeface="+mj-ea"/>
              </a:rPr>
              <a:t>Invoke	Rectangle, @</a:t>
            </a:r>
            <a:r>
              <a:rPr lang="en-US" altLang="zh-CN" dirty="0" err="1">
                <a:ea typeface="+mj-ea"/>
              </a:rPr>
              <a:t>hDC</a:t>
            </a:r>
            <a:r>
              <a:rPr lang="en-US" altLang="zh-CN" dirty="0">
                <a:ea typeface="+mj-ea"/>
              </a:rPr>
              <a:t>, X1, Y1, X2, Y2</a:t>
            </a:r>
            <a:r>
              <a:rPr lang="en-US" altLang="zh-CN" dirty="0"/>
              <a:t> ;</a:t>
            </a:r>
            <a:r>
              <a:rPr lang="zh-CN" altLang="en-US" dirty="0"/>
              <a:t>矩形函数</a:t>
            </a:r>
            <a:endParaRPr lang="en-US" altLang="zh-CN" dirty="0"/>
          </a:p>
          <a:p>
            <a:endParaRPr lang="en-US" altLang="zh-CN" dirty="0">
              <a:ea typeface="+mj-ea"/>
            </a:endParaRPr>
          </a:p>
          <a:p>
            <a:r>
              <a:rPr lang="en-US" altLang="zh-CN" dirty="0"/>
              <a:t>Invoke	</a:t>
            </a:r>
            <a:r>
              <a:rPr lang="en-US" altLang="zh-CN" dirty="0" err="1"/>
              <a:t>MoveToEx</a:t>
            </a:r>
            <a:r>
              <a:rPr lang="en-US" altLang="zh-CN" dirty="0"/>
              <a:t>, _</a:t>
            </a:r>
            <a:r>
              <a:rPr lang="en-US" altLang="zh-CN" dirty="0" err="1"/>
              <a:t>hDC</a:t>
            </a:r>
            <a:r>
              <a:rPr lang="en-US" altLang="zh-CN" dirty="0"/>
              <a:t>, X1, Y1, NULL</a:t>
            </a:r>
            <a:r>
              <a:rPr lang="zh-CN" altLang="en-US" dirty="0"/>
              <a:t>；</a:t>
            </a:r>
            <a:r>
              <a:rPr lang="en-US" altLang="zh-CN" dirty="0"/>
              <a:t>;</a:t>
            </a:r>
            <a:r>
              <a:rPr lang="zh-CN" altLang="en-US" dirty="0"/>
              <a:t>画线函数</a:t>
            </a:r>
            <a:endParaRPr lang="en-US" altLang="zh-CN" dirty="0"/>
          </a:p>
          <a:p>
            <a:r>
              <a:rPr lang="en-US" altLang="zh-CN" dirty="0"/>
              <a:t>Invoke	</a:t>
            </a:r>
            <a:r>
              <a:rPr lang="en-US" altLang="zh-CN" dirty="0" err="1"/>
              <a:t>LineTo</a:t>
            </a:r>
            <a:r>
              <a:rPr lang="en-US" altLang="zh-CN" dirty="0"/>
              <a:t>, _</a:t>
            </a:r>
            <a:r>
              <a:rPr lang="en-US" altLang="zh-CN" dirty="0" err="1"/>
              <a:t>hDC</a:t>
            </a:r>
            <a:r>
              <a:rPr lang="en-US" altLang="zh-CN" dirty="0"/>
              <a:t>, X2, Y2</a:t>
            </a:r>
          </a:p>
          <a:p>
            <a:endParaRPr lang="en-US" altLang="zh-CN" dirty="0"/>
          </a:p>
          <a:p>
            <a:r>
              <a:rPr lang="en-US" altLang="zh-CN" dirty="0"/>
              <a:t>Invoke	Ellipse, @</a:t>
            </a:r>
            <a:r>
              <a:rPr lang="en-US" altLang="zh-CN" dirty="0" err="1"/>
              <a:t>hDC</a:t>
            </a:r>
            <a:r>
              <a:rPr lang="en-US" altLang="zh-CN" dirty="0"/>
              <a:t>, X1, Y1, X2, Y2;</a:t>
            </a:r>
            <a:r>
              <a:rPr lang="zh-CN" altLang="en-US" dirty="0"/>
              <a:t>画圈函数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endParaRPr lang="zh-CN" altLang="zh-CN" dirty="0"/>
          </a:p>
          <a:p>
            <a:endParaRPr lang="zh-CN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004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538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5380F7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282236" y="1821247"/>
            <a:ext cx="4471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遇到的问题及其他</a:t>
            </a:r>
            <a:endParaRPr lang="en-US" altLang="zh-CN" sz="4000" dirty="0">
              <a:latin typeface="+mn-ea"/>
            </a:endParaRPr>
          </a:p>
        </p:txBody>
      </p:sp>
      <p:sp>
        <p:nvSpPr>
          <p:cNvPr id="7" name="TextBox 14">
            <a:extLst>
              <a:ext uri="{FF2B5EF4-FFF2-40B4-BE49-F238E27FC236}">
                <a16:creationId xmlns:a16="http://schemas.microsoft.com/office/drawing/2014/main" id="{AD08E110-0ADA-41B4-92E7-654D1F69EF0A}"/>
              </a:ext>
            </a:extLst>
          </p:cNvPr>
          <p:cNvSpPr txBox="1"/>
          <p:nvPr/>
        </p:nvSpPr>
        <p:spPr>
          <a:xfrm>
            <a:off x="2461912" y="2896649"/>
            <a:ext cx="11019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第六部分</a:t>
            </a:r>
          </a:p>
        </p:txBody>
      </p:sp>
    </p:spTree>
    <p:extLst>
      <p:ext uri="{BB962C8B-B14F-4D97-AF65-F5344CB8AC3E}">
        <p14:creationId xmlns:p14="http://schemas.microsoft.com/office/powerpoint/2010/main" val="1279022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104900" y="24219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遇到的问题及其他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5944" y="911694"/>
            <a:ext cx="8432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>
                <a:ea typeface="+mj-ea"/>
              </a:rPr>
              <a:t>初始化寄存器</a:t>
            </a:r>
            <a:r>
              <a:rPr lang="en-US" altLang="zh-CN" dirty="0">
                <a:ea typeface="+mj-ea"/>
              </a:rPr>
              <a:t>_Init</a:t>
            </a:r>
          </a:p>
          <a:p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1</a:t>
            </a:r>
            <a:r>
              <a:rPr lang="zh-CN" altLang="zh-CN" dirty="0">
                <a:ea typeface="+mj-ea"/>
              </a:rPr>
              <a:t>、两个坐标数组：</a:t>
            </a:r>
            <a:r>
              <a:rPr lang="en-US" altLang="zh-CN" dirty="0" err="1">
                <a:ea typeface="+mj-ea"/>
              </a:rPr>
              <a:t>dwX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dwY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dwXT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dwYT</a:t>
            </a:r>
            <a:r>
              <a:rPr lang="zh-CN" altLang="en-US" dirty="0">
                <a:ea typeface="+mj-ea"/>
              </a:rPr>
              <a:t>；</a:t>
            </a:r>
            <a:endParaRPr lang="en-US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2</a:t>
            </a:r>
            <a:r>
              <a:rPr lang="zh-CN" altLang="zh-CN" dirty="0">
                <a:ea typeface="+mj-ea"/>
              </a:rPr>
              <a:t>、初始化蛇头（蛇的第一个点）：将（</a:t>
            </a:r>
            <a:r>
              <a:rPr lang="en-US" altLang="zh-CN" dirty="0">
                <a:ea typeface="+mj-ea"/>
              </a:rPr>
              <a:t>215</a:t>
            </a:r>
            <a:r>
              <a:rPr lang="zh-CN" altLang="zh-CN" dirty="0">
                <a:ea typeface="+mj-ea"/>
              </a:rPr>
              <a:t>，</a:t>
            </a:r>
            <a:r>
              <a:rPr lang="en-US" altLang="zh-CN" dirty="0">
                <a:ea typeface="+mj-ea"/>
              </a:rPr>
              <a:t>35</a:t>
            </a:r>
            <a:r>
              <a:rPr lang="zh-CN" altLang="zh-CN" dirty="0">
                <a:ea typeface="+mj-ea"/>
              </a:rPr>
              <a:t>）保存到</a:t>
            </a:r>
            <a:r>
              <a:rPr lang="en-US" altLang="zh-CN" dirty="0" err="1">
                <a:ea typeface="+mj-ea"/>
              </a:rPr>
              <a:t>dwX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dwY</a:t>
            </a:r>
            <a:r>
              <a:rPr lang="zh-CN" altLang="zh-CN" dirty="0">
                <a:ea typeface="+mj-ea"/>
              </a:rPr>
              <a:t>将</a:t>
            </a:r>
            <a:r>
              <a:rPr lang="en-US" altLang="zh-CN" dirty="0" err="1">
                <a:ea typeface="+mj-ea"/>
              </a:rPr>
              <a:t>dwSnakeSize</a:t>
            </a:r>
            <a:r>
              <a:rPr lang="zh-CN" altLang="zh-CN" dirty="0">
                <a:ea typeface="+mj-ea"/>
              </a:rPr>
              <a:t>保存到打印的坐标点的终点</a:t>
            </a:r>
            <a:r>
              <a:rPr lang="en-US" altLang="zh-CN" dirty="0" err="1">
                <a:ea typeface="+mj-ea"/>
              </a:rPr>
              <a:t>dwXT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dwYT</a:t>
            </a:r>
            <a:r>
              <a:rPr lang="zh-CN" altLang="en-US" dirty="0">
                <a:ea typeface="+mj-ea"/>
              </a:rPr>
              <a:t>；</a:t>
            </a:r>
            <a:endParaRPr lang="en-US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3</a:t>
            </a:r>
            <a:r>
              <a:rPr lang="zh-CN" altLang="zh-CN" dirty="0">
                <a:ea typeface="+mj-ea"/>
              </a:rPr>
              <a:t>、初始化</a:t>
            </a:r>
            <a:r>
              <a:rPr lang="zh-CN" altLang="en-US" dirty="0">
                <a:ea typeface="+mj-ea"/>
              </a:rPr>
              <a:t>食</a:t>
            </a:r>
            <a:r>
              <a:rPr lang="zh-CN" altLang="zh-CN" dirty="0">
                <a:ea typeface="+mj-ea"/>
              </a:rPr>
              <a:t>物位置：调用随机函数</a:t>
            </a:r>
            <a:r>
              <a:rPr lang="en-US" altLang="zh-CN" dirty="0">
                <a:ea typeface="+mj-ea"/>
              </a:rPr>
              <a:t>_Rand</a:t>
            </a:r>
            <a:r>
              <a:rPr lang="zh-CN" altLang="zh-CN" dirty="0">
                <a:ea typeface="+mj-ea"/>
              </a:rPr>
              <a:t>将</a:t>
            </a:r>
            <a:r>
              <a:rPr lang="en-US" altLang="zh-CN" dirty="0" err="1">
                <a:ea typeface="+mj-ea"/>
              </a:rPr>
              <a:t>dwRandX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dwRandY</a:t>
            </a:r>
            <a:r>
              <a:rPr lang="zh-CN" altLang="zh-CN" dirty="0">
                <a:ea typeface="+mj-ea"/>
              </a:rPr>
              <a:t>保存到</a:t>
            </a:r>
            <a:r>
              <a:rPr lang="en-US" altLang="zh-CN" dirty="0">
                <a:ea typeface="+mj-ea"/>
              </a:rPr>
              <a:t> </a:t>
            </a:r>
            <a:r>
              <a:rPr lang="en-US" altLang="zh-CN" dirty="0" err="1">
                <a:ea typeface="+mj-ea"/>
              </a:rPr>
              <a:t>dwNextX</a:t>
            </a:r>
            <a:r>
              <a:rPr lang="zh-CN" altLang="zh-CN" dirty="0">
                <a:ea typeface="+mj-ea"/>
              </a:rPr>
              <a:t>、</a:t>
            </a:r>
            <a:r>
              <a:rPr lang="en-US" altLang="zh-CN" dirty="0" err="1">
                <a:ea typeface="+mj-ea"/>
              </a:rPr>
              <a:t>dwNextY</a:t>
            </a:r>
            <a:r>
              <a:rPr lang="zh-CN" altLang="en-US" dirty="0">
                <a:ea typeface="+mj-ea"/>
              </a:rPr>
              <a:t>；</a:t>
            </a:r>
            <a:endParaRPr lang="en-US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4</a:t>
            </a:r>
            <a:r>
              <a:rPr lang="zh-CN" altLang="zh-CN" dirty="0">
                <a:ea typeface="+mj-ea"/>
              </a:rPr>
              <a:t>、初始化蛇的长度：</a:t>
            </a:r>
            <a:r>
              <a:rPr lang="en-US" altLang="zh-CN" dirty="0" err="1">
                <a:ea typeface="+mj-ea"/>
              </a:rPr>
              <a:t>dwSnakeLen</a:t>
            </a:r>
            <a:r>
              <a:rPr lang="zh-CN" altLang="en-US" dirty="0">
                <a:ea typeface="+mj-ea"/>
              </a:rPr>
              <a:t>；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5</a:t>
            </a:r>
            <a:r>
              <a:rPr lang="zh-CN" altLang="zh-CN" dirty="0">
                <a:ea typeface="+mj-ea"/>
              </a:rPr>
              <a:t>、初始化方向：</a:t>
            </a:r>
            <a:r>
              <a:rPr lang="en-US" altLang="zh-CN" dirty="0" err="1">
                <a:ea typeface="+mj-ea"/>
              </a:rPr>
              <a:t>dwDirection</a:t>
            </a:r>
            <a:r>
              <a:rPr lang="zh-CN" altLang="en-US" dirty="0">
                <a:ea typeface="+mj-ea"/>
              </a:rPr>
              <a:t>；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6</a:t>
            </a:r>
            <a:r>
              <a:rPr lang="zh-CN" altLang="zh-CN" dirty="0">
                <a:ea typeface="+mj-ea"/>
              </a:rPr>
              <a:t>、初始化分数：将</a:t>
            </a:r>
            <a:r>
              <a:rPr lang="en-US" altLang="zh-CN" dirty="0" err="1">
                <a:ea typeface="+mj-ea"/>
              </a:rPr>
              <a:t>dwScoreTemp</a:t>
            </a:r>
            <a:r>
              <a:rPr lang="zh-CN" altLang="zh-CN" dirty="0">
                <a:ea typeface="+mj-ea"/>
              </a:rPr>
              <a:t>保存到</a:t>
            </a:r>
            <a:r>
              <a:rPr lang="en-US" altLang="zh-CN" dirty="0">
                <a:ea typeface="+mj-ea"/>
              </a:rPr>
              <a:t> </a:t>
            </a:r>
            <a:r>
              <a:rPr lang="en-US" altLang="zh-CN" dirty="0" err="1">
                <a:ea typeface="+mj-ea"/>
              </a:rPr>
              <a:t>dwSCORETEXT</a:t>
            </a:r>
            <a:r>
              <a:rPr lang="zh-CN" altLang="en-US" dirty="0">
                <a:ea typeface="+mj-ea"/>
              </a:rPr>
              <a:t>。</a:t>
            </a:r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4221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300843" y="24219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ea typeface="+mj-ea"/>
              </a:rPr>
              <a:t>遇到的问题及其他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56229" y="731260"/>
            <a:ext cx="973092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>
                <a:ea typeface="+mj-ea"/>
              </a:rPr>
              <a:t>随机数生成函数</a:t>
            </a:r>
            <a:r>
              <a:rPr lang="zh-CN" altLang="en-US" dirty="0">
                <a:ea typeface="+mj-ea"/>
              </a:rPr>
              <a:t>，以</a:t>
            </a:r>
            <a:r>
              <a:rPr lang="en-US" altLang="zh-CN" dirty="0">
                <a:ea typeface="+mj-ea"/>
              </a:rPr>
              <a:t>x</a:t>
            </a:r>
            <a:r>
              <a:rPr lang="zh-CN" altLang="en-US" dirty="0">
                <a:ea typeface="+mj-ea"/>
              </a:rPr>
              <a:t>坐标为例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_</a:t>
            </a:r>
            <a:r>
              <a:rPr lang="en-US" altLang="zh-CN" dirty="0" err="1">
                <a:ea typeface="+mj-ea"/>
              </a:rPr>
              <a:t>Randproc</a:t>
            </a:r>
            <a:endParaRPr lang="en-US" altLang="zh-CN" dirty="0">
              <a:ea typeface="+mj-ea"/>
            </a:endParaRPr>
          </a:p>
          <a:p>
            <a:endParaRPr lang="zh-CN" altLang="en-US" dirty="0">
              <a:ea typeface="+mj-ea"/>
            </a:endParaRPr>
          </a:p>
          <a:p>
            <a:r>
              <a:rPr lang="en-US" altLang="zh-CN" dirty="0">
                <a:ea typeface="+mj-ea"/>
              </a:rPr>
              <a:t>local @</a:t>
            </a:r>
            <a:r>
              <a:rPr lang="en-US" altLang="zh-CN" dirty="0" err="1">
                <a:ea typeface="+mj-ea"/>
              </a:rPr>
              <a:t>stTime:SYSTEMTIME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invoke </a:t>
            </a:r>
            <a:r>
              <a:rPr lang="en-US" altLang="zh-CN" dirty="0" err="1">
                <a:ea typeface="+mj-ea"/>
              </a:rPr>
              <a:t>GetLocalTime</a:t>
            </a:r>
            <a:r>
              <a:rPr lang="en-US" altLang="zh-CN" dirty="0">
                <a:ea typeface="+mj-ea"/>
              </a:rPr>
              <a:t>, </a:t>
            </a:r>
            <a:r>
              <a:rPr lang="en-US" altLang="zh-CN" dirty="0" err="1">
                <a:ea typeface="+mj-ea"/>
              </a:rPr>
              <a:t>addr</a:t>
            </a:r>
            <a:r>
              <a:rPr lang="en-US" altLang="zh-CN" dirty="0">
                <a:ea typeface="+mj-ea"/>
              </a:rPr>
              <a:t> @</a:t>
            </a:r>
            <a:r>
              <a:rPr lang="en-US" altLang="zh-CN" dirty="0" err="1">
                <a:ea typeface="+mj-ea"/>
              </a:rPr>
              <a:t>stTime</a:t>
            </a:r>
            <a:endParaRPr lang="en-US" altLang="zh-CN" dirty="0">
              <a:ea typeface="+mj-ea"/>
            </a:endParaRPr>
          </a:p>
          <a:p>
            <a:r>
              <a:rPr lang="en-US" altLang="zh-CN" dirty="0" err="1">
                <a:ea typeface="+mj-ea"/>
              </a:rPr>
              <a:t>movzx</a:t>
            </a:r>
            <a:r>
              <a:rPr lang="en-US" altLang="zh-CN" dirty="0">
                <a:ea typeface="+mj-ea"/>
              </a:rPr>
              <a:t> </a:t>
            </a:r>
            <a:r>
              <a:rPr lang="en-US" altLang="zh-CN" dirty="0" err="1">
                <a:ea typeface="+mj-ea"/>
              </a:rPr>
              <a:t>eax</a:t>
            </a:r>
            <a:r>
              <a:rPr lang="en-US" altLang="zh-CN" dirty="0">
                <a:ea typeface="+mj-ea"/>
              </a:rPr>
              <a:t>, @</a:t>
            </a:r>
            <a:r>
              <a:rPr lang="en-US" altLang="zh-CN" dirty="0" err="1">
                <a:ea typeface="+mj-ea"/>
              </a:rPr>
              <a:t>stTime.wMilliseconds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invoke </a:t>
            </a:r>
            <a:r>
              <a:rPr lang="en-US" altLang="zh-CN" dirty="0" err="1">
                <a:ea typeface="+mj-ea"/>
              </a:rPr>
              <a:t>srand</a:t>
            </a:r>
            <a:r>
              <a:rPr lang="en-US" altLang="zh-CN" dirty="0">
                <a:ea typeface="+mj-ea"/>
              </a:rPr>
              <a:t>, </a:t>
            </a:r>
            <a:r>
              <a:rPr lang="en-US" altLang="zh-CN" dirty="0" err="1">
                <a:ea typeface="+mj-ea"/>
              </a:rPr>
              <a:t>eax</a:t>
            </a:r>
            <a:r>
              <a:rPr lang="en-US" altLang="zh-CN" dirty="0">
                <a:ea typeface="+mj-ea"/>
              </a:rPr>
              <a:t>;</a:t>
            </a:r>
            <a:endParaRPr lang="zh-CN" altLang="en-US" dirty="0">
              <a:ea typeface="+mj-ea"/>
            </a:endParaRPr>
          </a:p>
          <a:p>
            <a:r>
              <a:rPr lang="en-US" altLang="zh-CN" dirty="0">
                <a:ea typeface="+mj-ea"/>
              </a:rPr>
              <a:t>invoke rand</a:t>
            </a:r>
          </a:p>
          <a:p>
            <a:r>
              <a:rPr lang="en-US" altLang="zh-CN" dirty="0">
                <a:ea typeface="+mj-ea"/>
              </a:rPr>
              <a:t>mov </a:t>
            </a:r>
            <a:r>
              <a:rPr lang="en-US" altLang="zh-CN" dirty="0" err="1">
                <a:ea typeface="+mj-ea"/>
              </a:rPr>
              <a:t>ebx</a:t>
            </a:r>
            <a:r>
              <a:rPr lang="en-US" altLang="zh-CN" dirty="0">
                <a:ea typeface="+mj-ea"/>
              </a:rPr>
              <a:t>, 19</a:t>
            </a:r>
          </a:p>
          <a:p>
            <a:r>
              <a:rPr lang="en-US" altLang="zh-CN" dirty="0">
                <a:ea typeface="+mj-ea"/>
              </a:rPr>
              <a:t>div </a:t>
            </a:r>
            <a:r>
              <a:rPr lang="en-US" altLang="zh-CN" dirty="0" err="1">
                <a:ea typeface="+mj-ea"/>
              </a:rPr>
              <a:t>ebx</a:t>
            </a:r>
            <a:endParaRPr lang="en-US" altLang="zh-CN" dirty="0">
              <a:ea typeface="+mj-ea"/>
            </a:endParaRPr>
          </a:p>
          <a:p>
            <a:r>
              <a:rPr lang="en-US" altLang="zh-CN" dirty="0" err="1">
                <a:ea typeface="+mj-ea"/>
              </a:rPr>
              <a:t>imul</a:t>
            </a:r>
            <a:r>
              <a:rPr lang="en-US" altLang="zh-CN" dirty="0">
                <a:ea typeface="+mj-ea"/>
              </a:rPr>
              <a:t> </a:t>
            </a:r>
            <a:r>
              <a:rPr lang="en-US" altLang="zh-CN" dirty="0" err="1">
                <a:ea typeface="+mj-ea"/>
              </a:rPr>
              <a:t>edx</a:t>
            </a:r>
            <a:r>
              <a:rPr lang="en-US" altLang="zh-CN" dirty="0">
                <a:ea typeface="+mj-ea"/>
              </a:rPr>
              <a:t>, </a:t>
            </a:r>
            <a:r>
              <a:rPr lang="en-US" altLang="zh-CN" dirty="0" err="1">
                <a:ea typeface="+mj-ea"/>
              </a:rPr>
              <a:t>dwStep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add </a:t>
            </a:r>
            <a:r>
              <a:rPr lang="en-US" altLang="zh-CN" dirty="0" err="1">
                <a:ea typeface="+mj-ea"/>
              </a:rPr>
              <a:t>edx</a:t>
            </a:r>
            <a:r>
              <a:rPr lang="en-US" altLang="zh-CN" dirty="0">
                <a:ea typeface="+mj-ea"/>
              </a:rPr>
              <a:t>, 35</a:t>
            </a:r>
          </a:p>
          <a:p>
            <a:r>
              <a:rPr lang="en-US" altLang="zh-CN" dirty="0">
                <a:ea typeface="+mj-ea"/>
              </a:rPr>
              <a:t>mov </a:t>
            </a:r>
            <a:r>
              <a:rPr lang="en-US" altLang="zh-CN" dirty="0" err="1">
                <a:ea typeface="+mj-ea"/>
              </a:rPr>
              <a:t>dwRandX</a:t>
            </a:r>
            <a:r>
              <a:rPr lang="en-US" altLang="zh-CN" dirty="0">
                <a:ea typeface="+mj-ea"/>
              </a:rPr>
              <a:t>, </a:t>
            </a:r>
            <a:r>
              <a:rPr lang="en-US" altLang="zh-CN" dirty="0" err="1">
                <a:ea typeface="+mj-ea"/>
              </a:rPr>
              <a:t>edx</a:t>
            </a:r>
            <a:endParaRPr lang="zh-CN" altLang="en-US" dirty="0">
              <a:ea typeface="+mj-ea"/>
            </a:endParaRPr>
          </a:p>
          <a:p>
            <a:r>
              <a:rPr lang="en-US" altLang="zh-CN" dirty="0">
                <a:ea typeface="+mj-ea"/>
              </a:rPr>
              <a:t>ret</a:t>
            </a:r>
          </a:p>
          <a:p>
            <a:r>
              <a:rPr lang="en-US" altLang="zh-CN" dirty="0">
                <a:ea typeface="+mj-ea"/>
              </a:rPr>
              <a:t>_</a:t>
            </a:r>
            <a:r>
              <a:rPr lang="en-US" altLang="zh-CN" dirty="0" err="1">
                <a:ea typeface="+mj-ea"/>
              </a:rPr>
              <a:t>Randendp</a:t>
            </a:r>
            <a:endParaRPr lang="zh-CN" altLang="zh-CN" dirty="0"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1973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104900" y="24219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ea typeface="+mj-ea"/>
              </a:rPr>
              <a:t>遇到的问题及其他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15734" y="636705"/>
            <a:ext cx="91597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ea typeface="+mj-ea"/>
              </a:rPr>
              <a:t>	</a:t>
            </a:r>
            <a:r>
              <a:rPr lang="zh-CN" altLang="en-US" dirty="0">
                <a:ea typeface="+mj-ea"/>
              </a:rPr>
              <a:t>问题</a:t>
            </a:r>
            <a:r>
              <a:rPr lang="en-US" altLang="zh-CN" dirty="0">
                <a:ea typeface="+mj-ea"/>
              </a:rPr>
              <a:t>1</a:t>
            </a:r>
            <a:r>
              <a:rPr lang="zh-CN" altLang="en-US" dirty="0">
                <a:ea typeface="+mj-ea"/>
              </a:rPr>
              <a:t>：</a:t>
            </a:r>
            <a:r>
              <a:rPr lang="zh-CN" altLang="zh-CN" dirty="0">
                <a:ea typeface="+mj-ea"/>
              </a:rPr>
              <a:t>蛇身坐标计算出现问题</a:t>
            </a:r>
            <a:r>
              <a:rPr lang="zh-CN" altLang="en-US" dirty="0">
                <a:ea typeface="+mj-ea"/>
              </a:rPr>
              <a:t>。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分析：蛇身坐标存储单元为</a:t>
            </a:r>
            <a:r>
              <a:rPr lang="en-US" altLang="zh-CN" dirty="0">
                <a:ea typeface="+mj-ea"/>
              </a:rPr>
              <a:t>32</a:t>
            </a:r>
            <a:r>
              <a:rPr lang="zh-CN" altLang="zh-CN" dirty="0">
                <a:ea typeface="+mj-ea"/>
              </a:rPr>
              <a:t>位，而汇编语言数组以单字节存储</a:t>
            </a:r>
            <a:r>
              <a:rPr lang="zh-CN" altLang="en-US" dirty="0">
                <a:ea typeface="+mj-ea"/>
              </a:rPr>
              <a:t>。</a:t>
            </a:r>
            <a:endParaRPr lang="zh-CN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解决方案：将相关计算中单位为</a:t>
            </a:r>
            <a:r>
              <a:rPr lang="en-US" altLang="zh-CN" dirty="0">
                <a:ea typeface="+mj-ea"/>
              </a:rPr>
              <a:t>1</a:t>
            </a:r>
            <a:r>
              <a:rPr lang="zh-CN" altLang="zh-CN" dirty="0">
                <a:ea typeface="+mj-ea"/>
              </a:rPr>
              <a:t>的操作改为单位为</a:t>
            </a:r>
            <a:r>
              <a:rPr lang="en-US" altLang="zh-CN" dirty="0">
                <a:ea typeface="+mj-ea"/>
              </a:rPr>
              <a:t>4</a:t>
            </a:r>
            <a:r>
              <a:rPr lang="zh-CN" altLang="zh-CN" dirty="0">
                <a:ea typeface="+mj-ea"/>
              </a:rPr>
              <a:t>的操作</a:t>
            </a:r>
            <a:r>
              <a:rPr lang="zh-CN" altLang="en-US" dirty="0">
                <a:ea typeface="+mj-ea"/>
              </a:rPr>
              <a:t>。</a:t>
            </a:r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en-US" dirty="0">
                <a:ea typeface="+mj-ea"/>
              </a:rPr>
              <a:t>问题</a:t>
            </a:r>
            <a:r>
              <a:rPr lang="en-US" altLang="zh-CN" dirty="0">
                <a:ea typeface="+mj-ea"/>
              </a:rPr>
              <a:t>2</a:t>
            </a:r>
            <a:r>
              <a:rPr lang="zh-CN" altLang="en-US" dirty="0">
                <a:ea typeface="+mj-ea"/>
              </a:rPr>
              <a:t>：</a:t>
            </a:r>
            <a:r>
              <a:rPr lang="zh-CN" altLang="zh-CN" dirty="0">
                <a:ea typeface="+mj-ea"/>
              </a:rPr>
              <a:t>当快速连续按下某两个键时，游戏会结束</a:t>
            </a: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分析：由于连方向键间隔时间过短，蛇下一状态还未计算便已变换方向，被程序</a:t>
            </a:r>
            <a:r>
              <a:rPr lang="en-US" altLang="zh-CN" dirty="0">
                <a:ea typeface="+mj-ea"/>
              </a:rPr>
              <a:t>	</a:t>
            </a:r>
            <a:r>
              <a:rPr lang="zh-CN" altLang="zh-CN" dirty="0">
                <a:ea typeface="+mj-ea"/>
              </a:rPr>
              <a:t>判定为撞到自身，游戏结束。</a:t>
            </a:r>
            <a:endParaRPr lang="en-US" altLang="zh-CN" dirty="0">
              <a:ea typeface="+mj-ea"/>
            </a:endParaRPr>
          </a:p>
          <a:p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en-US" dirty="0">
                <a:ea typeface="+mj-ea"/>
              </a:rPr>
              <a:t>问题</a:t>
            </a:r>
            <a:r>
              <a:rPr lang="en-US" altLang="zh-CN" dirty="0">
                <a:ea typeface="+mj-ea"/>
              </a:rPr>
              <a:t>3</a:t>
            </a:r>
            <a:r>
              <a:rPr lang="zh-CN" altLang="en-US" dirty="0">
                <a:ea typeface="+mj-ea"/>
              </a:rPr>
              <a:t>：不能使用上下左右键</a:t>
            </a:r>
            <a:endParaRPr lang="en-US" altLang="zh-CN" dirty="0">
              <a:ea typeface="+mj-ea"/>
            </a:endParaRPr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en-US" dirty="0">
                <a:ea typeface="+mj-ea"/>
              </a:rPr>
              <a:t>分析：</a:t>
            </a:r>
            <a:r>
              <a:rPr lang="zh-CN" altLang="en-US" dirty="0"/>
              <a:t>计算机读取键盘上下左右键不是单个字符</a:t>
            </a:r>
            <a:endParaRPr lang="en-US" altLang="zh-CN" dirty="0"/>
          </a:p>
          <a:p>
            <a:r>
              <a:rPr lang="en-US" altLang="zh-CN" dirty="0">
                <a:ea typeface="+mj-ea"/>
              </a:rPr>
              <a:t>	</a:t>
            </a:r>
            <a:r>
              <a:rPr lang="zh-CN" altLang="en-US" dirty="0">
                <a:ea typeface="+mj-ea"/>
              </a:rPr>
              <a:t>解决方法</a:t>
            </a:r>
            <a:r>
              <a:rPr lang="en-US" altLang="zh-CN" dirty="0">
                <a:ea typeface="+mj-ea"/>
              </a:rPr>
              <a:t>:</a:t>
            </a:r>
            <a:r>
              <a:rPr lang="en-US" altLang="zh-CN" dirty="0"/>
              <a:t> </a:t>
            </a:r>
            <a:r>
              <a:rPr lang="zh-CN" altLang="en-US" dirty="0"/>
              <a:t>使用</a:t>
            </a:r>
            <a:r>
              <a:rPr lang="en-US" altLang="zh-CN" dirty="0"/>
              <a:t>WM_IME_CHAR</a:t>
            </a:r>
            <a:r>
              <a:rPr lang="zh-CN" altLang="en-US" dirty="0"/>
              <a:t>读取多个字符实现对方向键的判断</a:t>
            </a:r>
            <a:endParaRPr lang="zh-CN" altLang="zh-CN" dirty="0">
              <a:ea typeface="+mj-ea"/>
            </a:endParaRPr>
          </a:p>
          <a:p>
            <a:endParaRPr lang="zh-CN" altLang="zh-CN" dirty="0"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845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104900" y="24219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游戏主体面板函数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13" name="箭头: 左弧形 12">
            <a:extLst>
              <a:ext uri="{FF2B5EF4-FFF2-40B4-BE49-F238E27FC236}">
                <a16:creationId xmlns:a16="http://schemas.microsoft.com/office/drawing/2014/main" id="{FE929679-5419-4362-A2B5-CD138FC8726E}"/>
              </a:ext>
            </a:extLst>
          </p:cNvPr>
          <p:cNvSpPr/>
          <p:nvPr/>
        </p:nvSpPr>
        <p:spPr>
          <a:xfrm rot="5400000">
            <a:off x="3921337" y="1100709"/>
            <a:ext cx="642436" cy="2212661"/>
          </a:xfrm>
          <a:prstGeom prst="curvedRightArrow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7B1D4A7-0245-43D1-8CC4-12FBB34FB4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86" y="2571750"/>
            <a:ext cx="2212660" cy="220801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165C7F5-8BDC-4D76-8D3C-2FD60BF64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5938" y="2571750"/>
            <a:ext cx="2212660" cy="2208012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F1DC0C31-B419-4ED6-B991-5575550D1AAC}"/>
              </a:ext>
            </a:extLst>
          </p:cNvPr>
          <p:cNvSpPr txBox="1"/>
          <p:nvPr/>
        </p:nvSpPr>
        <p:spPr>
          <a:xfrm>
            <a:off x="3136224" y="3265715"/>
            <a:ext cx="515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主界面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668346F-7B6D-483B-A675-BB0DEBF90287}"/>
              </a:ext>
            </a:extLst>
          </p:cNvPr>
          <p:cNvSpPr txBox="1"/>
          <p:nvPr/>
        </p:nvSpPr>
        <p:spPr>
          <a:xfrm>
            <a:off x="7568598" y="3319057"/>
            <a:ext cx="515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兼容</a:t>
            </a:r>
            <a:r>
              <a:rPr lang="en-US" altLang="zh-CN" dirty="0"/>
              <a:t>DC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BC6F7C1-E744-432C-B4D5-58F863CB8F56}"/>
              </a:ext>
            </a:extLst>
          </p:cNvPr>
          <p:cNvSpPr txBox="1"/>
          <p:nvPr/>
        </p:nvSpPr>
        <p:spPr>
          <a:xfrm>
            <a:off x="0" y="610317"/>
            <a:ext cx="62121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问题</a:t>
            </a:r>
            <a:r>
              <a:rPr lang="en-US" altLang="zh-CN" dirty="0"/>
              <a:t>4</a:t>
            </a:r>
            <a:r>
              <a:rPr lang="zh-CN" altLang="en-US" dirty="0"/>
              <a:t>：</a:t>
            </a:r>
            <a:r>
              <a:rPr lang="zh-CN" altLang="zh-CN" dirty="0"/>
              <a:t>游戏运行时间变长，界面闪烁</a:t>
            </a:r>
            <a:r>
              <a:rPr lang="zh-CN" altLang="en-US" dirty="0"/>
              <a:t>。</a:t>
            </a:r>
            <a:endParaRPr lang="zh-CN" altLang="zh-CN" dirty="0"/>
          </a:p>
          <a:p>
            <a:r>
              <a:rPr lang="en-US" altLang="zh-CN" dirty="0"/>
              <a:t>	</a:t>
            </a:r>
            <a:r>
              <a:rPr lang="zh-CN" altLang="zh-CN" dirty="0"/>
              <a:t>分析：随着蛇身变长，打印的点数变多，因此打印时间变长，体现在界面上就是刷新延时变大。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解决方案：引入双缓冲技术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BF0AF1-6F0F-4D56-8C25-0224B7F12759}"/>
              </a:ext>
            </a:extLst>
          </p:cNvPr>
          <p:cNvSpPr txBox="1"/>
          <p:nvPr/>
        </p:nvSpPr>
        <p:spPr>
          <a:xfrm>
            <a:off x="6132286" y="762000"/>
            <a:ext cx="30117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、创建兼容</a:t>
            </a:r>
            <a:r>
              <a:rPr lang="en-US" altLang="zh-CN" dirty="0"/>
              <a:t>DC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、创建兼容位图；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、将位图选入</a:t>
            </a:r>
            <a:r>
              <a:rPr lang="en-US" altLang="zh-CN" dirty="0"/>
              <a:t>DC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、使</a:t>
            </a:r>
            <a:r>
              <a:rPr lang="en-US" altLang="zh-CN" dirty="0"/>
              <a:t>DC</a:t>
            </a:r>
            <a:r>
              <a:rPr lang="zh-CN" altLang="en-US" dirty="0"/>
              <a:t>背景颜色为白色；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、绘图完成后，将新建</a:t>
            </a:r>
            <a:r>
              <a:rPr lang="en-US" altLang="zh-CN" dirty="0"/>
              <a:t>DC</a:t>
            </a:r>
            <a:r>
              <a:rPr lang="zh-CN" altLang="en-US" dirty="0"/>
              <a:t>中的画面拷贝到主界面中；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B75B98E-0EE6-4157-B17F-ACCC0A335AC9}"/>
              </a:ext>
            </a:extLst>
          </p:cNvPr>
          <p:cNvSpPr txBox="1"/>
          <p:nvPr/>
        </p:nvSpPr>
        <p:spPr>
          <a:xfrm>
            <a:off x="3651481" y="2180993"/>
            <a:ext cx="118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调用</a:t>
            </a:r>
            <a:r>
              <a:rPr lang="en-US" altLang="zh-CN" dirty="0" err="1"/>
              <a:t>BitBlt</a:t>
            </a:r>
            <a:r>
              <a:rPr lang="zh-CN" altLang="en-US" dirty="0"/>
              <a:t>函数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2957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104900" y="242192"/>
            <a:ext cx="25971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遇到的问题及其他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15734" y="1006037"/>
            <a:ext cx="915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	</a:t>
            </a:r>
            <a:r>
              <a:rPr lang="zh-CN" altLang="en-US" dirty="0"/>
              <a:t>实验分工：</a:t>
            </a:r>
            <a:endParaRPr lang="zh-CN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8610A53-AD70-4904-A395-A82DFAB93B27}"/>
              </a:ext>
            </a:extLst>
          </p:cNvPr>
          <p:cNvSpPr txBox="1"/>
          <p:nvPr/>
        </p:nvSpPr>
        <p:spPr>
          <a:xfrm>
            <a:off x="921657" y="1686560"/>
            <a:ext cx="5981702" cy="170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谯胜平：算法讨论，算法实现，</a:t>
            </a:r>
            <a:r>
              <a:rPr lang="en-US" altLang="zh-CN" dirty="0"/>
              <a:t>35%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李佳程：算法讨论，实验报告，实验</a:t>
            </a:r>
            <a:r>
              <a:rPr lang="en-US" altLang="zh-CN" dirty="0"/>
              <a:t>ppt</a:t>
            </a:r>
            <a:r>
              <a:rPr lang="zh-CN" altLang="en-US" dirty="0"/>
              <a:t>，实验汇报，</a:t>
            </a:r>
            <a:r>
              <a:rPr lang="en-US" altLang="zh-CN" dirty="0"/>
              <a:t>35%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郑珉镐：算法讨论，</a:t>
            </a:r>
            <a:r>
              <a:rPr lang="en-US" altLang="zh-CN" dirty="0"/>
              <a:t>15%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沈红伟：算法讨论，</a:t>
            </a:r>
            <a:r>
              <a:rPr lang="en-US" altLang="zh-CN" dirty="0"/>
              <a:t>15%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234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538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5380F7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282236" y="1821247"/>
            <a:ext cx="3779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项目概览</a:t>
            </a:r>
          </a:p>
        </p:txBody>
      </p:sp>
      <p:sp>
        <p:nvSpPr>
          <p:cNvPr id="32" name="TextBox 14">
            <a:extLst>
              <a:ext uri="{FF2B5EF4-FFF2-40B4-BE49-F238E27FC236}">
                <a16:creationId xmlns:a16="http://schemas.microsoft.com/office/drawing/2014/main" id="{EB0A8567-1273-431E-A9E2-07E01B92EA28}"/>
              </a:ext>
            </a:extLst>
          </p:cNvPr>
          <p:cNvSpPr txBox="1"/>
          <p:nvPr/>
        </p:nvSpPr>
        <p:spPr>
          <a:xfrm>
            <a:off x="2461912" y="2896649"/>
            <a:ext cx="11019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第一部分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2284952" y="1271452"/>
            <a:ext cx="5001896" cy="200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600" dirty="0">
                <a:solidFill>
                  <a:srgbClr val="0080C0"/>
                </a:solidFill>
                <a:latin typeface="Impact" pitchFamily="34" charset="0"/>
                <a:ea typeface="微软雅黑" pitchFamily="34" charset="-122"/>
              </a:rPr>
              <a:t>THANKS!</a:t>
            </a:r>
            <a:endParaRPr lang="zh-CN" altLang="en-US" sz="9600" b="0" dirty="0">
              <a:solidFill>
                <a:srgbClr val="0080C0"/>
              </a:solidFill>
              <a:latin typeface="Impact" pitchFamily="34" charset="0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4" name="TextBox 43"/>
          <p:cNvSpPr>
            <a:spLocks noChangeArrowheads="1"/>
          </p:cNvSpPr>
          <p:nvPr/>
        </p:nvSpPr>
        <p:spPr bwMode="auto">
          <a:xfrm>
            <a:off x="3416300" y="1065042"/>
            <a:ext cx="23114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贪吃蛇的核心问题</a:t>
            </a:r>
          </a:p>
        </p:txBody>
      </p:sp>
      <p:grpSp>
        <p:nvGrpSpPr>
          <p:cNvPr id="6155" name="组合 2"/>
          <p:cNvGrpSpPr/>
          <p:nvPr/>
        </p:nvGrpSpPr>
        <p:grpSpPr bwMode="auto">
          <a:xfrm>
            <a:off x="2770188" y="1138714"/>
            <a:ext cx="3579812" cy="142875"/>
            <a:chOff x="0" y="0"/>
            <a:chExt cx="3580582" cy="158874"/>
          </a:xfrm>
        </p:grpSpPr>
        <p:grpSp>
          <p:nvGrpSpPr>
            <p:cNvPr id="6156" name="组合 61"/>
            <p:cNvGrpSpPr/>
            <p:nvPr/>
          </p:nvGrpSpPr>
          <p:grpSpPr bwMode="auto">
            <a:xfrm>
              <a:off x="0" y="0"/>
              <a:ext cx="792088" cy="158874"/>
              <a:chOff x="0" y="0"/>
              <a:chExt cx="792088" cy="158874"/>
            </a:xfrm>
          </p:grpSpPr>
          <p:sp>
            <p:nvSpPr>
              <p:cNvPr id="6157" name="直接连接符 70"/>
              <p:cNvSpPr>
                <a:spLocks noChangeShapeType="1"/>
              </p:cNvSpPr>
              <p:nvPr/>
            </p:nvSpPr>
            <p:spPr bwMode="auto">
              <a:xfrm flipH="1">
                <a:off x="0" y="79437"/>
                <a:ext cx="792088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58" name="直接连接符 71"/>
              <p:cNvSpPr>
                <a:spLocks noChangeShapeType="1"/>
              </p:cNvSpPr>
              <p:nvPr/>
            </p:nvSpPr>
            <p:spPr bwMode="auto">
              <a:xfrm flipH="1">
                <a:off x="216024" y="0"/>
                <a:ext cx="57606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59" name="直接连接符 72"/>
              <p:cNvSpPr>
                <a:spLocks noChangeShapeType="1"/>
              </p:cNvSpPr>
              <p:nvPr/>
            </p:nvSpPr>
            <p:spPr bwMode="auto">
              <a:xfrm flipH="1">
                <a:off x="396044" y="158874"/>
                <a:ext cx="39604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160" name="组合 62"/>
            <p:cNvGrpSpPr/>
            <p:nvPr/>
          </p:nvGrpSpPr>
          <p:grpSpPr bwMode="auto">
            <a:xfrm rot="10800000">
              <a:off x="2788494" y="0"/>
              <a:ext cx="792088" cy="158874"/>
              <a:chOff x="0" y="0"/>
              <a:chExt cx="792088" cy="158874"/>
            </a:xfrm>
          </p:grpSpPr>
          <p:sp>
            <p:nvSpPr>
              <p:cNvPr id="6161" name="直接连接符 67"/>
              <p:cNvSpPr>
                <a:spLocks noChangeShapeType="1"/>
              </p:cNvSpPr>
              <p:nvPr/>
            </p:nvSpPr>
            <p:spPr bwMode="auto">
              <a:xfrm flipH="1">
                <a:off x="0" y="79437"/>
                <a:ext cx="792088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62" name="直接连接符 68"/>
              <p:cNvSpPr>
                <a:spLocks noChangeShapeType="1"/>
              </p:cNvSpPr>
              <p:nvPr/>
            </p:nvSpPr>
            <p:spPr bwMode="auto">
              <a:xfrm flipH="1">
                <a:off x="216024" y="0"/>
                <a:ext cx="57606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63" name="直接连接符 69"/>
              <p:cNvSpPr>
                <a:spLocks noChangeShapeType="1"/>
              </p:cNvSpPr>
              <p:nvPr/>
            </p:nvSpPr>
            <p:spPr bwMode="auto">
              <a:xfrm flipH="1">
                <a:off x="396044" y="158874"/>
                <a:ext cx="39604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cxnSp>
        <p:nvCxnSpPr>
          <p:cNvPr id="33" name="直接连接符 32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889792" y="237108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项目总览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图片 40">
            <a:extLst>
              <a:ext uri="{FF2B5EF4-FFF2-40B4-BE49-F238E27FC236}">
                <a16:creationId xmlns:a16="http://schemas.microsoft.com/office/drawing/2014/main" id="{3D5E6D97-DFE1-4022-8611-2C3AA60B2CE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70188" y="2040942"/>
            <a:ext cx="3482340" cy="172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4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4" name="TextBox 43"/>
          <p:cNvSpPr>
            <a:spLocks noChangeArrowheads="1"/>
          </p:cNvSpPr>
          <p:nvPr/>
        </p:nvSpPr>
        <p:spPr bwMode="auto">
          <a:xfrm>
            <a:off x="2390916" y="1065042"/>
            <a:ext cx="386102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一些关键功能的实现方法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889792" y="237108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项目总览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896FDE4B-3ACA-45D8-A44D-AB49C175B0D9}"/>
              </a:ext>
            </a:extLst>
          </p:cNvPr>
          <p:cNvSpPr txBox="1"/>
          <p:nvPr/>
        </p:nvSpPr>
        <p:spPr>
          <a:xfrm>
            <a:off x="304800" y="1594885"/>
            <a:ext cx="86974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、蛇位置的描述：使用四个数组描述蛇身的坐标集合</a:t>
            </a:r>
            <a:r>
              <a:rPr lang="zh-CN" altLang="zh-CN" dirty="0"/>
              <a:t>，</a:t>
            </a:r>
            <a:r>
              <a:rPr lang="zh-CN" altLang="en-US" dirty="0"/>
              <a:t>便于打印矩形；</a:t>
            </a:r>
            <a:r>
              <a:rPr lang="zh-CN" altLang="zh-CN" dirty="0"/>
              <a:t> </a:t>
            </a:r>
            <a:endParaRPr lang="en-US" altLang="zh-CN" dirty="0"/>
          </a:p>
          <a:p>
            <a:endParaRPr lang="en-US" altLang="zh-CN" dirty="0"/>
          </a:p>
          <a:p>
            <a:endParaRPr lang="zh-CN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、蛇位置的更新：通过将下一个位置加入数组尾部，并舍弃蛇尾部即数组头部的方法实现蛇移动的记录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B57E3B3-DA66-4A26-B772-1D7627290BD4}"/>
              </a:ext>
            </a:extLst>
          </p:cNvPr>
          <p:cNvSpPr txBox="1"/>
          <p:nvPr/>
        </p:nvSpPr>
        <p:spPr>
          <a:xfrm>
            <a:off x="232229" y="1647371"/>
            <a:ext cx="1944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程序的解决方案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D95DC5-B970-4269-8067-CE77B63DA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600" y="261256"/>
            <a:ext cx="5210085" cy="4705201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538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5380F7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282236" y="1821247"/>
            <a:ext cx="3779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窗口体的实现</a:t>
            </a:r>
          </a:p>
        </p:txBody>
      </p:sp>
      <p:sp>
        <p:nvSpPr>
          <p:cNvPr id="8" name="TextBox 14">
            <a:extLst>
              <a:ext uri="{FF2B5EF4-FFF2-40B4-BE49-F238E27FC236}">
                <a16:creationId xmlns:a16="http://schemas.microsoft.com/office/drawing/2014/main" id="{0368B062-9ECC-45EE-A9A9-4A7284DAF65D}"/>
              </a:ext>
            </a:extLst>
          </p:cNvPr>
          <p:cNvSpPr txBox="1"/>
          <p:nvPr/>
        </p:nvSpPr>
        <p:spPr>
          <a:xfrm>
            <a:off x="2461912" y="2896649"/>
            <a:ext cx="11019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第二部分</a:t>
            </a:r>
          </a:p>
        </p:txBody>
      </p:sp>
    </p:spTree>
    <p:extLst>
      <p:ext uri="{BB962C8B-B14F-4D97-AF65-F5344CB8AC3E}">
        <p14:creationId xmlns:p14="http://schemas.microsoft.com/office/powerpoint/2010/main" val="220092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r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窗口体的实现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31889" y="828254"/>
            <a:ext cx="4644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1.</a:t>
            </a:r>
            <a:r>
              <a:rPr lang="zh-CN" altLang="zh-CN" b="1" dirty="0"/>
              <a:t>获得模块句柄</a:t>
            </a:r>
            <a:r>
              <a:rPr lang="en-US" altLang="zh-CN" b="1" dirty="0" err="1"/>
              <a:t>GetModuleHandle</a:t>
            </a:r>
            <a:endParaRPr lang="zh-CN" altLang="zh-CN" dirty="0"/>
          </a:p>
          <a:p>
            <a:r>
              <a:rPr lang="en-US" altLang="zh-CN" dirty="0"/>
              <a:t>invoke		</a:t>
            </a:r>
            <a:r>
              <a:rPr lang="en-US" altLang="zh-CN" dirty="0" err="1"/>
              <a:t>GetModuleHandle</a:t>
            </a:r>
            <a:r>
              <a:rPr lang="en-US" altLang="zh-CN" dirty="0"/>
              <a:t>, NULL</a:t>
            </a:r>
            <a:endParaRPr lang="zh-CN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149874E-9463-42D2-B136-10AD5137BB8C}"/>
              </a:ext>
            </a:extLst>
          </p:cNvPr>
          <p:cNvSpPr txBox="1"/>
          <p:nvPr/>
        </p:nvSpPr>
        <p:spPr>
          <a:xfrm>
            <a:off x="1204685" y="1748971"/>
            <a:ext cx="71337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2.</a:t>
            </a:r>
            <a:r>
              <a:rPr lang="zh-CN" altLang="zh-CN" b="1" dirty="0"/>
              <a:t>注册窗口类</a:t>
            </a:r>
            <a:endParaRPr lang="zh-CN" altLang="zh-CN" dirty="0"/>
          </a:p>
          <a:p>
            <a:r>
              <a:rPr lang="en-US" altLang="zh-CN" dirty="0" err="1"/>
              <a:t>i</a:t>
            </a:r>
            <a:r>
              <a:rPr lang="en-US" altLang="zh-CN" dirty="0"/>
              <a:t>.</a:t>
            </a:r>
            <a:r>
              <a:rPr lang="zh-CN" altLang="zh-CN" dirty="0"/>
              <a:t>初始化窗口</a:t>
            </a:r>
            <a:r>
              <a:rPr lang="en-US" altLang="zh-CN" dirty="0" err="1"/>
              <a:t>RtlZeroMemory</a:t>
            </a:r>
            <a:r>
              <a:rPr lang="zh-CN" altLang="zh-CN" dirty="0"/>
              <a:t>；</a:t>
            </a:r>
          </a:p>
          <a:p>
            <a:r>
              <a:rPr lang="en-US" altLang="zh-CN" dirty="0"/>
              <a:t>Invoke	</a:t>
            </a:r>
            <a:r>
              <a:rPr lang="en-US" altLang="zh-CN" dirty="0" err="1"/>
              <a:t>RtlZeroMemory</a:t>
            </a:r>
            <a:r>
              <a:rPr lang="en-US" altLang="zh-CN" dirty="0"/>
              <a:t>, </a:t>
            </a:r>
            <a:r>
              <a:rPr lang="en-US" altLang="zh-CN" dirty="0" err="1"/>
              <a:t>addr</a:t>
            </a:r>
            <a:r>
              <a:rPr lang="en-US" altLang="zh-CN" dirty="0"/>
              <a:t> @</a:t>
            </a:r>
            <a:r>
              <a:rPr lang="en-US" altLang="zh-CN" dirty="0" err="1"/>
              <a:t>stWndClass</a:t>
            </a:r>
            <a:r>
              <a:rPr lang="en-US" altLang="zh-CN" dirty="0"/>
              <a:t>, </a:t>
            </a:r>
            <a:r>
              <a:rPr lang="en-US" altLang="zh-CN" dirty="0" err="1"/>
              <a:t>sizeof</a:t>
            </a:r>
            <a:r>
              <a:rPr lang="en-US" altLang="zh-CN" dirty="0"/>
              <a:t> @</a:t>
            </a:r>
            <a:r>
              <a:rPr lang="en-US" altLang="zh-CN" dirty="0" err="1"/>
              <a:t>stWndClass</a:t>
            </a:r>
            <a:endParaRPr lang="zh-CN" altLang="zh-CN" dirty="0"/>
          </a:p>
          <a:p>
            <a:r>
              <a:rPr lang="en-US" altLang="zh-CN" dirty="0"/>
              <a:t>ii.</a:t>
            </a:r>
            <a:r>
              <a:rPr lang="zh-CN" altLang="zh-CN" dirty="0"/>
              <a:t>填写窗口信息：获得图标、光标句柄，注册图标、光标、窗口结构体长度、窗口风格、窗口过程地址、窗口颜色、窗口命名</a:t>
            </a:r>
          </a:p>
          <a:p>
            <a:r>
              <a:rPr lang="en-US" altLang="zh-CN" dirty="0"/>
              <a:t>iii.</a:t>
            </a:r>
            <a:r>
              <a:rPr lang="zh-CN" altLang="zh-CN" dirty="0"/>
              <a:t>注册窗口</a:t>
            </a:r>
          </a:p>
          <a:p>
            <a:r>
              <a:rPr lang="en-US" altLang="zh-CN" dirty="0"/>
              <a:t>invoke	</a:t>
            </a:r>
            <a:r>
              <a:rPr lang="en-US" altLang="zh-CN" dirty="0" err="1"/>
              <a:t>RegisterClassEx</a:t>
            </a:r>
            <a:r>
              <a:rPr lang="en-US" altLang="zh-CN" dirty="0"/>
              <a:t>, </a:t>
            </a:r>
            <a:r>
              <a:rPr lang="en-US" altLang="zh-CN" dirty="0" err="1"/>
              <a:t>addr</a:t>
            </a:r>
            <a:r>
              <a:rPr lang="en-US" altLang="zh-CN" dirty="0"/>
              <a:t> @</a:t>
            </a:r>
            <a:r>
              <a:rPr lang="en-US" altLang="zh-CN" dirty="0" err="1"/>
              <a:t>stWndClass</a:t>
            </a:r>
            <a:endParaRPr lang="zh-CN" altLang="zh-CN" dirty="0"/>
          </a:p>
          <a:p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窗口体的实现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344" y="863590"/>
            <a:ext cx="91597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3.</a:t>
            </a:r>
            <a:r>
              <a:rPr lang="zh-CN" altLang="zh-CN" b="1" dirty="0"/>
              <a:t>建立并显示窗口</a:t>
            </a:r>
            <a:endParaRPr lang="zh-CN" altLang="zh-CN" dirty="0"/>
          </a:p>
          <a:p>
            <a:r>
              <a:rPr lang="en-US" altLang="zh-CN" dirty="0" err="1"/>
              <a:t>i</a:t>
            </a:r>
            <a:r>
              <a:rPr lang="en-US" altLang="zh-CN" dirty="0"/>
              <a:t>.</a:t>
            </a:r>
            <a:r>
              <a:rPr lang="zh-CN" altLang="zh-CN" dirty="0"/>
              <a:t>调用</a:t>
            </a:r>
            <a:r>
              <a:rPr lang="en-US" altLang="zh-CN" dirty="0" err="1"/>
              <a:t>CreateWindowEx</a:t>
            </a:r>
            <a:r>
              <a:rPr lang="en-US" altLang="zh-CN" dirty="0"/>
              <a:t> </a:t>
            </a:r>
            <a:r>
              <a:rPr lang="zh-CN" altLang="zh-CN" dirty="0"/>
              <a:t>返回窗口句柄</a:t>
            </a:r>
          </a:p>
          <a:p>
            <a:r>
              <a:rPr lang="en-US" altLang="zh-CN" dirty="0"/>
              <a:t>Invoke	</a:t>
            </a:r>
            <a:r>
              <a:rPr lang="en-US" altLang="zh-CN" dirty="0" err="1"/>
              <a:t>CreateWindowEx,NULL</a:t>
            </a:r>
            <a:r>
              <a:rPr lang="en-US" altLang="zh-CN" dirty="0"/>
              <a:t>, \</a:t>
            </a:r>
            <a:endParaRPr lang="zh-CN" altLang="zh-CN" dirty="0"/>
          </a:p>
          <a:p>
            <a:r>
              <a:rPr lang="en-US" altLang="zh-CN" dirty="0"/>
              <a:t>	offset </a:t>
            </a:r>
            <a:r>
              <a:rPr lang="en-US" altLang="zh-CN" dirty="0" err="1"/>
              <a:t>szClassName</a:t>
            </a:r>
            <a:r>
              <a:rPr lang="en-US" altLang="zh-CN" dirty="0"/>
              <a:t>, offset </a:t>
            </a:r>
            <a:r>
              <a:rPr lang="en-US" altLang="zh-CN" dirty="0" err="1"/>
              <a:t>szClassName</a:t>
            </a:r>
            <a:r>
              <a:rPr lang="en-US" altLang="zh-CN" dirty="0"/>
              <a:t>,\;</a:t>
            </a:r>
            <a:r>
              <a:rPr lang="zh-CN" altLang="zh-CN" dirty="0"/>
              <a:t>窗口类名字符串指针，标题栏名称</a:t>
            </a:r>
          </a:p>
          <a:p>
            <a:r>
              <a:rPr lang="en-US" altLang="zh-CN" dirty="0"/>
              <a:t>	WS_CAPTION or WS_SYSMENU or WS_MINIMIZEBOX,\;</a:t>
            </a:r>
            <a:r>
              <a:rPr lang="zh-CN" altLang="zh-CN" dirty="0"/>
              <a:t>标题栏，系统栏，最小化</a:t>
            </a:r>
          </a:p>
          <a:p>
            <a:r>
              <a:rPr lang="en-US" altLang="zh-CN" dirty="0"/>
              <a:t>	300, 100, 656, 479,\	;</a:t>
            </a:r>
            <a:r>
              <a:rPr lang="zh-CN" altLang="zh-CN" dirty="0"/>
              <a:t>窗口左上角和窗口大小</a:t>
            </a:r>
          </a:p>
          <a:p>
            <a:r>
              <a:rPr lang="en-US" altLang="zh-CN" dirty="0"/>
              <a:t>	NULL, NULL, </a:t>
            </a:r>
            <a:r>
              <a:rPr lang="en-US" altLang="zh-CN" dirty="0" err="1"/>
              <a:t>hInstance</a:t>
            </a:r>
            <a:r>
              <a:rPr lang="en-US" altLang="zh-CN" dirty="0"/>
              <a:t>, NULL</a:t>
            </a:r>
            <a:endParaRPr lang="zh-CN" altLang="zh-CN" dirty="0"/>
          </a:p>
          <a:p>
            <a:r>
              <a:rPr lang="en-US" altLang="zh-CN" dirty="0"/>
              <a:t>ii.</a:t>
            </a:r>
            <a:r>
              <a:rPr lang="zh-CN" altLang="zh-CN" dirty="0"/>
              <a:t>显示窗口</a:t>
            </a:r>
          </a:p>
          <a:p>
            <a:r>
              <a:rPr lang="en-US" altLang="zh-CN" dirty="0"/>
              <a:t>invoke	</a:t>
            </a:r>
            <a:r>
              <a:rPr lang="en-US" altLang="zh-CN" dirty="0" err="1"/>
              <a:t>ShowWindow</a:t>
            </a:r>
            <a:r>
              <a:rPr lang="en-US" altLang="zh-CN" dirty="0"/>
              <a:t>, </a:t>
            </a:r>
            <a:r>
              <a:rPr lang="en-US" altLang="zh-CN" dirty="0" err="1"/>
              <a:t>hWinMain</a:t>
            </a:r>
            <a:r>
              <a:rPr lang="en-US" altLang="zh-CN" dirty="0"/>
              <a:t>, SW_SHOWNORMAL	</a:t>
            </a:r>
            <a:endParaRPr lang="zh-CN" altLang="zh-CN" dirty="0"/>
          </a:p>
          <a:p>
            <a:r>
              <a:rPr lang="en-US" altLang="zh-CN" dirty="0"/>
              <a:t>iii.</a:t>
            </a:r>
            <a:r>
              <a:rPr lang="zh-CN" altLang="en-US" dirty="0"/>
              <a:t>刷新</a:t>
            </a:r>
            <a:r>
              <a:rPr lang="zh-CN" altLang="zh-CN" dirty="0"/>
              <a:t>窗口</a:t>
            </a:r>
          </a:p>
          <a:p>
            <a:r>
              <a:rPr lang="en-US" altLang="zh-CN" dirty="0"/>
              <a:t>invoke	</a:t>
            </a:r>
            <a:r>
              <a:rPr lang="en-US" altLang="zh-CN" dirty="0" err="1"/>
              <a:t>UpdateWindow</a:t>
            </a:r>
            <a:r>
              <a:rPr lang="en-US" altLang="zh-CN" dirty="0"/>
              <a:t>, </a:t>
            </a:r>
            <a:r>
              <a:rPr lang="en-US" altLang="zh-CN" dirty="0" err="1"/>
              <a:t>hWinMain</a:t>
            </a:r>
            <a:endParaRPr lang="zh-CN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297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清风素材 https://12sc.taobao.com/">
  <a:themeElements>
    <a:clrScheme name="夏至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981</Words>
  <Application>Microsoft Office PowerPoint</Application>
  <PresentationFormat>全屏显示(16:9)</PresentationFormat>
  <Paragraphs>280</Paragraphs>
  <Slides>30</Slides>
  <Notes>30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Impact</vt:lpstr>
      <vt:lpstr>Watford DB</vt:lpstr>
      <vt:lpstr>微软雅黑</vt:lpstr>
      <vt:lpstr>方正兰亭细黑_GBK</vt:lpstr>
      <vt:lpstr>宋体</vt:lpstr>
      <vt:lpstr>Arial</vt:lpstr>
      <vt:lpstr>Calibri</vt:lpstr>
      <vt:lpstr>清风素材 https://12sc.taobao.com/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subject>PPTS</dc:subject>
  <dc:creator>PPTS</dc:creator>
  <cp:keywords>PPTS</cp:keywords>
  <dc:description>PPTS</dc:description>
  <cp:lastModifiedBy>胜平 谯</cp:lastModifiedBy>
  <cp:revision>113</cp:revision>
  <dcterms:created xsi:type="dcterms:W3CDTF">2015-01-23T04:02:00Z</dcterms:created>
  <dcterms:modified xsi:type="dcterms:W3CDTF">2019-06-03T01:50:39Z</dcterms:modified>
  <cp:category>PPTS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